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1" r:id="rId2"/>
    <p:sldId id="909" r:id="rId3"/>
    <p:sldId id="877" r:id="rId4"/>
    <p:sldId id="908" r:id="rId5"/>
    <p:sldId id="363" r:id="rId6"/>
    <p:sldId id="367" r:id="rId7"/>
    <p:sldId id="364" r:id="rId8"/>
    <p:sldId id="517" r:id="rId9"/>
    <p:sldId id="519" r:id="rId10"/>
    <p:sldId id="910" r:id="rId11"/>
    <p:sldId id="521" r:id="rId12"/>
    <p:sldId id="508" r:id="rId13"/>
    <p:sldId id="510" r:id="rId14"/>
    <p:sldId id="512" r:id="rId15"/>
    <p:sldId id="911" r:id="rId16"/>
    <p:sldId id="912" r:id="rId17"/>
    <p:sldId id="635" r:id="rId18"/>
    <p:sldId id="518" r:id="rId19"/>
    <p:sldId id="642" r:id="rId20"/>
    <p:sldId id="976" r:id="rId21"/>
    <p:sldId id="942" r:id="rId22"/>
    <p:sldId id="937" r:id="rId23"/>
    <p:sldId id="975" r:id="rId24"/>
    <p:sldId id="977" r:id="rId25"/>
    <p:sldId id="39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  Stringer" initials="AS" lastIdx="2" clrIdx="0">
    <p:extLst>
      <p:ext uri="{19B8F6BF-5375-455C-9EA6-DF929625EA0E}">
        <p15:presenceInfo xmlns:p15="http://schemas.microsoft.com/office/powerpoint/2012/main" userId="Ann  String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0B3"/>
    <a:srgbClr val="FFE599"/>
    <a:srgbClr val="F7CAAC"/>
    <a:srgbClr val="BDD6EE"/>
    <a:srgbClr val="99CCFF"/>
    <a:srgbClr val="041E42"/>
    <a:srgbClr val="002D50"/>
    <a:srgbClr val="FF6D6D"/>
    <a:srgbClr val="9AE69A"/>
    <a:srgbClr val="D5D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1"/>
    <p:restoredTop sz="73768" autoAdjust="0"/>
  </p:normalViewPr>
  <p:slideViewPr>
    <p:cSldViewPr snapToGrid="0" snapToObjects="1">
      <p:cViewPr varScale="1">
        <p:scale>
          <a:sx n="95" d="100"/>
          <a:sy n="95" d="100"/>
        </p:scale>
        <p:origin x="7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8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96"/>
    </p:cViewPr>
  </p:sorterViewPr>
  <p:notesViewPr>
    <p:cSldViewPr snapToGrid="0" snapToObjects="1">
      <p:cViewPr varScale="1">
        <p:scale>
          <a:sx n="85" d="100"/>
          <a:sy n="85" d="100"/>
        </p:scale>
        <p:origin x="272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285DC6-1239-BB4D-8A33-0608EAFDD0F4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D1F431-E3BC-A244-85B2-9072BBF26039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18-1805</a:t>
          </a:r>
        </a:p>
        <a:p>
          <a:r>
            <a:rPr lang="en-US" dirty="0">
              <a:solidFill>
                <a:schemeClr val="tx1"/>
              </a:solidFill>
            </a:rPr>
            <a:t>National HIV Surveillance de-duplication</a:t>
          </a:r>
        </a:p>
      </dgm:t>
    </dgm:pt>
    <dgm:pt modelId="{5E3AC82D-A080-2F42-B7C6-D9E5A92280B7}" type="parTrans" cxnId="{12D2987E-CE8A-D24A-AFDD-EB55BE9F37C4}">
      <dgm:prSet/>
      <dgm:spPr/>
      <dgm:t>
        <a:bodyPr/>
        <a:lstStyle/>
        <a:p>
          <a:endParaRPr lang="en-US"/>
        </a:p>
      </dgm:t>
    </dgm:pt>
    <dgm:pt modelId="{9557481A-3BDA-4940-A630-22B03A4A0961}" type="sibTrans" cxnId="{12D2987E-CE8A-D24A-AFDD-EB55BE9F37C4}">
      <dgm:prSet/>
      <dgm:spPr/>
      <dgm:t>
        <a:bodyPr/>
        <a:lstStyle/>
        <a:p>
          <a:endParaRPr lang="en-US"/>
        </a:p>
      </dgm:t>
    </dgm:pt>
    <dgm:pt modelId="{23D4505B-AC40-724C-A331-3EA990CF0817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5J</a:t>
          </a:r>
        </a:p>
        <a:p>
          <a:r>
            <a:rPr lang="en-US" dirty="0">
              <a:solidFill>
                <a:schemeClr val="tx1"/>
              </a:solidFill>
            </a:rPr>
            <a:t>Enhancements for Sharing HIV Surveillance Data</a:t>
          </a:r>
        </a:p>
      </dgm:t>
    </dgm:pt>
    <dgm:pt modelId="{0AA46195-7BA5-0340-B08D-4B07C606DF7E}" type="parTrans" cxnId="{72D1C3FC-4DC6-FF47-8EB0-4CBA0118BCDF}">
      <dgm:prSet/>
      <dgm:spPr/>
      <dgm:t>
        <a:bodyPr/>
        <a:lstStyle/>
        <a:p>
          <a:endParaRPr lang="en-US"/>
        </a:p>
      </dgm:t>
    </dgm:pt>
    <dgm:pt modelId="{C861498E-591B-3942-A846-8C5A1CA7C00A}" type="sibTrans" cxnId="{72D1C3FC-4DC6-FF47-8EB0-4CBA0118BCDF}">
      <dgm:prSet/>
      <dgm:spPr/>
      <dgm:t>
        <a:bodyPr/>
        <a:lstStyle/>
        <a:p>
          <a:endParaRPr lang="en-US"/>
        </a:p>
      </dgm:t>
    </dgm:pt>
    <dgm:pt modelId="{DA07DA45-A07C-FF45-BB96-915F74DF3A28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DC Cohort</a:t>
          </a:r>
        </a:p>
        <a:p>
          <a:r>
            <a:rPr lang="en-US" dirty="0">
              <a:solidFill>
                <a:schemeClr val="tx1"/>
              </a:solidFill>
            </a:rPr>
            <a:t>Sharing of data from ongoing cohort study with DC Dept of Health data systems</a:t>
          </a:r>
        </a:p>
      </dgm:t>
    </dgm:pt>
    <dgm:pt modelId="{948B5570-9E69-F04B-85B9-2BE1D57E32D9}" type="parTrans" cxnId="{E42C00F3-EE38-2946-B9BA-3DED3FAF839A}">
      <dgm:prSet/>
      <dgm:spPr/>
      <dgm:t>
        <a:bodyPr/>
        <a:lstStyle/>
        <a:p>
          <a:endParaRPr lang="en-US"/>
        </a:p>
      </dgm:t>
    </dgm:pt>
    <dgm:pt modelId="{7ED40E62-1C95-1949-912F-53264733B62A}" type="sibTrans" cxnId="{E42C00F3-EE38-2946-B9BA-3DED3FAF839A}">
      <dgm:prSet/>
      <dgm:spPr/>
      <dgm:t>
        <a:bodyPr/>
        <a:lstStyle/>
        <a:p>
          <a:endParaRPr lang="en-US"/>
        </a:p>
      </dgm:t>
    </dgm:pt>
    <dgm:pt modelId="{1B06E1AC-8484-214B-8B1B-3497D91FB94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STI</a:t>
          </a:r>
        </a:p>
        <a:p>
          <a:r>
            <a:rPr lang="en-US" dirty="0">
              <a:solidFill>
                <a:schemeClr val="tx1"/>
              </a:solidFill>
            </a:rPr>
            <a:t>Sharing of Sexually Transmitted Infection surveillance data across 3 jurisdictions</a:t>
          </a:r>
        </a:p>
      </dgm:t>
    </dgm:pt>
    <dgm:pt modelId="{A1ED7732-0E6E-8F49-9A91-3AB759C30D7A}" type="parTrans" cxnId="{7B82623A-5A7C-A849-9BAE-B7EAAF81113C}">
      <dgm:prSet/>
      <dgm:spPr/>
      <dgm:t>
        <a:bodyPr/>
        <a:lstStyle/>
        <a:p>
          <a:endParaRPr lang="en-US"/>
        </a:p>
      </dgm:t>
    </dgm:pt>
    <dgm:pt modelId="{B2CC6A54-9A17-4948-9273-7A0F394F180A}" type="sibTrans" cxnId="{7B82623A-5A7C-A849-9BAE-B7EAAF81113C}">
      <dgm:prSet/>
      <dgm:spPr/>
      <dgm:t>
        <a:bodyPr/>
        <a:lstStyle/>
        <a:p>
          <a:endParaRPr lang="en-US"/>
        </a:p>
      </dgm:t>
    </dgm:pt>
    <dgm:pt modelId="{C490DBAC-3BE5-8942-87BC-78879B0F2F66}" type="pres">
      <dgm:prSet presAssocID="{C4285DC6-1239-BB4D-8A33-0608EAFDD0F4}" presName="diagram" presStyleCnt="0">
        <dgm:presLayoutVars>
          <dgm:dir/>
          <dgm:resizeHandles val="exact"/>
        </dgm:presLayoutVars>
      </dgm:prSet>
      <dgm:spPr/>
    </dgm:pt>
    <dgm:pt modelId="{CA1C7747-6CD2-4B4B-BB06-2AC5616D7D81}" type="pres">
      <dgm:prSet presAssocID="{81D1F431-E3BC-A244-85B2-9072BBF26039}" presName="node" presStyleLbl="node1" presStyleIdx="0" presStyleCnt="4">
        <dgm:presLayoutVars>
          <dgm:bulletEnabled val="1"/>
        </dgm:presLayoutVars>
      </dgm:prSet>
      <dgm:spPr/>
    </dgm:pt>
    <dgm:pt modelId="{B26FFD6B-29DF-3346-83CC-DA5E175D6C02}" type="pres">
      <dgm:prSet presAssocID="{9557481A-3BDA-4940-A630-22B03A4A0961}" presName="sibTrans" presStyleCnt="0"/>
      <dgm:spPr/>
    </dgm:pt>
    <dgm:pt modelId="{682A05C8-6C7F-984D-8BED-63F875DE70E6}" type="pres">
      <dgm:prSet presAssocID="{23D4505B-AC40-724C-A331-3EA990CF0817}" presName="node" presStyleLbl="node1" presStyleIdx="1" presStyleCnt="4" custLinFactNeighborX="3360">
        <dgm:presLayoutVars>
          <dgm:bulletEnabled val="1"/>
        </dgm:presLayoutVars>
      </dgm:prSet>
      <dgm:spPr/>
    </dgm:pt>
    <dgm:pt modelId="{E2D33580-EEDA-1246-8336-F741A0DFE17C}" type="pres">
      <dgm:prSet presAssocID="{C861498E-591B-3942-A846-8C5A1CA7C00A}" presName="sibTrans" presStyleCnt="0"/>
      <dgm:spPr/>
    </dgm:pt>
    <dgm:pt modelId="{6264F6B2-A916-264C-A6C9-9CDD65C86F5B}" type="pres">
      <dgm:prSet presAssocID="{DA07DA45-A07C-FF45-BB96-915F74DF3A28}" presName="node" presStyleLbl="node1" presStyleIdx="2" presStyleCnt="4">
        <dgm:presLayoutVars>
          <dgm:bulletEnabled val="1"/>
        </dgm:presLayoutVars>
      </dgm:prSet>
      <dgm:spPr/>
    </dgm:pt>
    <dgm:pt modelId="{73227983-1F36-2C4E-A09C-8CD4D598E86F}" type="pres">
      <dgm:prSet presAssocID="{7ED40E62-1C95-1949-912F-53264733B62A}" presName="sibTrans" presStyleCnt="0"/>
      <dgm:spPr/>
    </dgm:pt>
    <dgm:pt modelId="{264176E7-3B79-5947-AB0B-D51DC604BBEC}" type="pres">
      <dgm:prSet presAssocID="{1B06E1AC-8484-214B-8B1B-3497D91FB940}" presName="node" presStyleLbl="node1" presStyleIdx="3" presStyleCnt="4">
        <dgm:presLayoutVars>
          <dgm:bulletEnabled val="1"/>
        </dgm:presLayoutVars>
      </dgm:prSet>
      <dgm:spPr/>
    </dgm:pt>
  </dgm:ptLst>
  <dgm:cxnLst>
    <dgm:cxn modelId="{7B82623A-5A7C-A849-9BAE-B7EAAF81113C}" srcId="{C4285DC6-1239-BB4D-8A33-0608EAFDD0F4}" destId="{1B06E1AC-8484-214B-8B1B-3497D91FB940}" srcOrd="3" destOrd="0" parTransId="{A1ED7732-0E6E-8F49-9A91-3AB759C30D7A}" sibTransId="{B2CC6A54-9A17-4948-9273-7A0F394F180A}"/>
    <dgm:cxn modelId="{F611306E-487C-5343-9262-F5C528E453C0}" type="presOf" srcId="{C4285DC6-1239-BB4D-8A33-0608EAFDD0F4}" destId="{C490DBAC-3BE5-8942-87BC-78879B0F2F66}" srcOrd="0" destOrd="0" presId="urn:microsoft.com/office/officeart/2005/8/layout/default"/>
    <dgm:cxn modelId="{12D2987E-CE8A-D24A-AFDD-EB55BE9F37C4}" srcId="{C4285DC6-1239-BB4D-8A33-0608EAFDD0F4}" destId="{81D1F431-E3BC-A244-85B2-9072BBF26039}" srcOrd="0" destOrd="0" parTransId="{5E3AC82D-A080-2F42-B7C6-D9E5A92280B7}" sibTransId="{9557481A-3BDA-4940-A630-22B03A4A0961}"/>
    <dgm:cxn modelId="{6C7A919A-514B-CD4A-9973-528908FD8EAA}" type="presOf" srcId="{81D1F431-E3BC-A244-85B2-9072BBF26039}" destId="{CA1C7747-6CD2-4B4B-BB06-2AC5616D7D81}" srcOrd="0" destOrd="0" presId="urn:microsoft.com/office/officeart/2005/8/layout/default"/>
    <dgm:cxn modelId="{8209BCBB-3362-F84F-A76E-13425C3DEF32}" type="presOf" srcId="{1B06E1AC-8484-214B-8B1B-3497D91FB940}" destId="{264176E7-3B79-5947-AB0B-D51DC604BBEC}" srcOrd="0" destOrd="0" presId="urn:microsoft.com/office/officeart/2005/8/layout/default"/>
    <dgm:cxn modelId="{0E6519C3-3B6F-2A43-9A3B-15A7D7228D89}" type="presOf" srcId="{DA07DA45-A07C-FF45-BB96-915F74DF3A28}" destId="{6264F6B2-A916-264C-A6C9-9CDD65C86F5B}" srcOrd="0" destOrd="0" presId="urn:microsoft.com/office/officeart/2005/8/layout/default"/>
    <dgm:cxn modelId="{91F020E9-4447-784A-B2B4-AC2FDDE9CAD1}" type="presOf" srcId="{23D4505B-AC40-724C-A331-3EA990CF0817}" destId="{682A05C8-6C7F-984D-8BED-63F875DE70E6}" srcOrd="0" destOrd="0" presId="urn:microsoft.com/office/officeart/2005/8/layout/default"/>
    <dgm:cxn modelId="{E42C00F3-EE38-2946-B9BA-3DED3FAF839A}" srcId="{C4285DC6-1239-BB4D-8A33-0608EAFDD0F4}" destId="{DA07DA45-A07C-FF45-BB96-915F74DF3A28}" srcOrd="2" destOrd="0" parTransId="{948B5570-9E69-F04B-85B9-2BE1D57E32D9}" sibTransId="{7ED40E62-1C95-1949-912F-53264733B62A}"/>
    <dgm:cxn modelId="{72D1C3FC-4DC6-FF47-8EB0-4CBA0118BCDF}" srcId="{C4285DC6-1239-BB4D-8A33-0608EAFDD0F4}" destId="{23D4505B-AC40-724C-A331-3EA990CF0817}" srcOrd="1" destOrd="0" parTransId="{0AA46195-7BA5-0340-B08D-4B07C606DF7E}" sibTransId="{C861498E-591B-3942-A846-8C5A1CA7C00A}"/>
    <dgm:cxn modelId="{ADB20752-360A-F849-922A-023CA67059D1}" type="presParOf" srcId="{C490DBAC-3BE5-8942-87BC-78879B0F2F66}" destId="{CA1C7747-6CD2-4B4B-BB06-2AC5616D7D81}" srcOrd="0" destOrd="0" presId="urn:microsoft.com/office/officeart/2005/8/layout/default"/>
    <dgm:cxn modelId="{CAE0EB21-FCEA-2145-AF79-EAC8281FC5A7}" type="presParOf" srcId="{C490DBAC-3BE5-8942-87BC-78879B0F2F66}" destId="{B26FFD6B-29DF-3346-83CC-DA5E175D6C02}" srcOrd="1" destOrd="0" presId="urn:microsoft.com/office/officeart/2005/8/layout/default"/>
    <dgm:cxn modelId="{D62E6F19-78F0-C040-A574-5194648B2D11}" type="presParOf" srcId="{C490DBAC-3BE5-8942-87BC-78879B0F2F66}" destId="{682A05C8-6C7F-984D-8BED-63F875DE70E6}" srcOrd="2" destOrd="0" presId="urn:microsoft.com/office/officeart/2005/8/layout/default"/>
    <dgm:cxn modelId="{B658CD89-7DDF-A64D-9C3F-D6CA8B8F9AFE}" type="presParOf" srcId="{C490DBAC-3BE5-8942-87BC-78879B0F2F66}" destId="{E2D33580-EEDA-1246-8336-F741A0DFE17C}" srcOrd="3" destOrd="0" presId="urn:microsoft.com/office/officeart/2005/8/layout/default"/>
    <dgm:cxn modelId="{D6B3D4F5-B996-224B-AE63-5A83374384CD}" type="presParOf" srcId="{C490DBAC-3BE5-8942-87BC-78879B0F2F66}" destId="{6264F6B2-A916-264C-A6C9-9CDD65C86F5B}" srcOrd="4" destOrd="0" presId="urn:microsoft.com/office/officeart/2005/8/layout/default"/>
    <dgm:cxn modelId="{CE393119-EC4E-0844-96A7-201948DA717F}" type="presParOf" srcId="{C490DBAC-3BE5-8942-87BC-78879B0F2F66}" destId="{73227983-1F36-2C4E-A09C-8CD4D598E86F}" srcOrd="5" destOrd="0" presId="urn:microsoft.com/office/officeart/2005/8/layout/default"/>
    <dgm:cxn modelId="{DBD3C145-5E59-814A-9416-52263920CC36}" type="presParOf" srcId="{C490DBAC-3BE5-8942-87BC-78879B0F2F66}" destId="{264176E7-3B79-5947-AB0B-D51DC604BBE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DB346F-2DBB-3F46-A2B3-C0CF2B70787F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0D7846-3AF8-404D-9A72-0CB1FD8C71D9}">
      <dgm:prSet phldrT="[Text]"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Number of matches</a:t>
          </a:r>
        </a:p>
      </dgm:t>
    </dgm:pt>
    <dgm:pt modelId="{2816B068-AD79-8843-80E0-3A2536CFF8F1}" type="parTrans" cxnId="{8B21356F-BCB8-204B-9A3D-1197CE68ACB2}">
      <dgm:prSet/>
      <dgm:spPr/>
      <dgm:t>
        <a:bodyPr/>
        <a:lstStyle/>
        <a:p>
          <a:endParaRPr lang="en-US"/>
        </a:p>
      </dgm:t>
    </dgm:pt>
    <dgm:pt modelId="{268167E5-82A3-6242-8DDB-BAD26D0941DE}" type="sibTrans" cxnId="{8B21356F-BCB8-204B-9A3D-1197CE68ACB2}">
      <dgm:prSet/>
      <dgm:spPr/>
      <dgm:t>
        <a:bodyPr/>
        <a:lstStyle/>
        <a:p>
          <a:endParaRPr lang="en-US"/>
        </a:p>
      </dgm:t>
    </dgm:pt>
    <dgm:pt modelId="{21FC2462-E411-3D48-8865-3A19CB400532}">
      <dgm:prSet phldrT="[Text]"/>
      <dgm:spPr/>
      <dgm:t>
        <a:bodyPr/>
        <a:lstStyle/>
        <a:p>
          <a:r>
            <a:rPr lang="en-US" dirty="0"/>
            <a:t>Increased by 9,070 matches (4.6%)</a:t>
          </a:r>
        </a:p>
      </dgm:t>
    </dgm:pt>
    <dgm:pt modelId="{74F75284-C149-8649-8A15-EB7C06F74767}" type="parTrans" cxnId="{7BBE37A7-14C3-6545-ADA9-37F98CF19FFC}">
      <dgm:prSet/>
      <dgm:spPr/>
      <dgm:t>
        <a:bodyPr/>
        <a:lstStyle/>
        <a:p>
          <a:endParaRPr lang="en-US"/>
        </a:p>
      </dgm:t>
    </dgm:pt>
    <dgm:pt modelId="{3C728580-8DD5-6941-8DA0-C09C57D3FC54}" type="sibTrans" cxnId="{7BBE37A7-14C3-6545-ADA9-37F98CF19FFC}">
      <dgm:prSet/>
      <dgm:spPr/>
      <dgm:t>
        <a:bodyPr/>
        <a:lstStyle/>
        <a:p>
          <a:endParaRPr lang="en-US"/>
        </a:p>
      </dgm:t>
    </dgm:pt>
    <dgm:pt modelId="{2CD014DA-CE67-8E4E-B090-D9F007E652B1}">
      <dgm:prSet phldrT="[Text]"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Increase in match levels</a:t>
          </a:r>
        </a:p>
      </dgm:t>
    </dgm:pt>
    <dgm:pt modelId="{AA4D8DD4-0540-EE49-A5AD-CA2BA9368B57}" type="parTrans" cxnId="{1EE4E4F7-6CC4-B34C-A9ED-2A130612155E}">
      <dgm:prSet/>
      <dgm:spPr/>
      <dgm:t>
        <a:bodyPr/>
        <a:lstStyle/>
        <a:p>
          <a:endParaRPr lang="en-US"/>
        </a:p>
      </dgm:t>
    </dgm:pt>
    <dgm:pt modelId="{4726151B-D34D-874C-BDB6-79A1D7F3E663}" type="sibTrans" cxnId="{1EE4E4F7-6CC4-B34C-A9ED-2A130612155E}">
      <dgm:prSet/>
      <dgm:spPr/>
      <dgm:t>
        <a:bodyPr/>
        <a:lstStyle/>
        <a:p>
          <a:endParaRPr lang="en-US"/>
        </a:p>
      </dgm:t>
    </dgm:pt>
    <dgm:pt modelId="{37B326AF-2C39-4048-B948-9CFEC9DBC24B}">
      <dgm:prSet phldrT="[Text]"/>
      <dgm:spPr/>
      <dgm:t>
        <a:bodyPr/>
        <a:lstStyle/>
        <a:p>
          <a:r>
            <a:rPr lang="en-US" dirty="0"/>
            <a:t>25,776 matches moved from Low to High levels (13.4%)</a:t>
          </a:r>
        </a:p>
      </dgm:t>
    </dgm:pt>
    <dgm:pt modelId="{C3E93774-337F-1842-A4B9-D86790F4D85D}" type="parTrans" cxnId="{3A78B9B0-B079-8D49-AA56-EADFCBB78E78}">
      <dgm:prSet/>
      <dgm:spPr/>
      <dgm:t>
        <a:bodyPr/>
        <a:lstStyle/>
        <a:p>
          <a:endParaRPr lang="en-US"/>
        </a:p>
      </dgm:t>
    </dgm:pt>
    <dgm:pt modelId="{61906F0D-3900-E041-849F-5F6FE899128C}" type="sibTrans" cxnId="{3A78B9B0-B079-8D49-AA56-EADFCBB78E78}">
      <dgm:prSet/>
      <dgm:spPr/>
      <dgm:t>
        <a:bodyPr/>
        <a:lstStyle/>
        <a:p>
          <a:endParaRPr lang="en-US"/>
        </a:p>
      </dgm:t>
    </dgm:pt>
    <dgm:pt modelId="{146D804D-5061-F34C-9E24-FB0E8D3B65B9}">
      <dgm:prSet phldrT="[Text]"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Matches Not Seen Before</a:t>
          </a:r>
        </a:p>
      </dgm:t>
    </dgm:pt>
    <dgm:pt modelId="{BDC1BB71-FB22-2A42-84C1-CFD6E4D1BC7A}" type="parTrans" cxnId="{0AF976B5-22AA-564B-BF2E-E33660229C82}">
      <dgm:prSet/>
      <dgm:spPr/>
      <dgm:t>
        <a:bodyPr/>
        <a:lstStyle/>
        <a:p>
          <a:endParaRPr lang="en-US"/>
        </a:p>
      </dgm:t>
    </dgm:pt>
    <dgm:pt modelId="{BF88104B-8958-854C-B4AC-50B8BF6BC7A5}" type="sibTrans" cxnId="{0AF976B5-22AA-564B-BF2E-E33660229C82}">
      <dgm:prSet/>
      <dgm:spPr/>
      <dgm:t>
        <a:bodyPr/>
        <a:lstStyle/>
        <a:p>
          <a:endParaRPr lang="en-US"/>
        </a:p>
      </dgm:t>
    </dgm:pt>
    <dgm:pt modelId="{D3AF52ED-85E4-934C-A2E1-91690F10A715}">
      <dgm:prSet phldrT="[Text]"/>
      <dgm:spPr/>
      <dgm:t>
        <a:bodyPr/>
        <a:lstStyle/>
        <a:p>
          <a:r>
            <a:rPr lang="en-US" dirty="0"/>
            <a:t>6,787 matches not seen before (3.5%)</a:t>
          </a:r>
        </a:p>
      </dgm:t>
    </dgm:pt>
    <dgm:pt modelId="{4B24FC63-02CF-D14E-8D51-6BCFC5B37035}" type="parTrans" cxnId="{63314536-D7EC-B94B-B13C-B6999EE82F4B}">
      <dgm:prSet/>
      <dgm:spPr/>
      <dgm:t>
        <a:bodyPr/>
        <a:lstStyle/>
        <a:p>
          <a:endParaRPr lang="en-US"/>
        </a:p>
      </dgm:t>
    </dgm:pt>
    <dgm:pt modelId="{FF88FEA7-CB72-8E42-A32F-DB27BDC86D1D}" type="sibTrans" cxnId="{63314536-D7EC-B94B-B13C-B6999EE82F4B}">
      <dgm:prSet/>
      <dgm:spPr/>
      <dgm:t>
        <a:bodyPr/>
        <a:lstStyle/>
        <a:p>
          <a:endParaRPr lang="en-US"/>
        </a:p>
      </dgm:t>
    </dgm:pt>
    <dgm:pt modelId="{41F535FF-368B-F749-90C2-8F47F71E3B1F}" type="pres">
      <dgm:prSet presAssocID="{88DB346F-2DBB-3F46-A2B3-C0CF2B70787F}" presName="Name0" presStyleCnt="0">
        <dgm:presLayoutVars>
          <dgm:dir/>
          <dgm:animLvl val="lvl"/>
          <dgm:resizeHandles val="exact"/>
        </dgm:presLayoutVars>
      </dgm:prSet>
      <dgm:spPr/>
    </dgm:pt>
    <dgm:pt modelId="{765A54F7-7CE7-594C-BDAD-416D1194AA9F}" type="pres">
      <dgm:prSet presAssocID="{340D7846-3AF8-404D-9A72-0CB1FD8C71D9}" presName="linNode" presStyleCnt="0"/>
      <dgm:spPr/>
    </dgm:pt>
    <dgm:pt modelId="{4F718330-3DD8-4648-A876-76194A0E1603}" type="pres">
      <dgm:prSet presAssocID="{340D7846-3AF8-404D-9A72-0CB1FD8C71D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5CD1E80F-B9D2-5B41-B810-6015DDD5F8E1}" type="pres">
      <dgm:prSet presAssocID="{340D7846-3AF8-404D-9A72-0CB1FD8C71D9}" presName="descendantText" presStyleLbl="alignAccFollowNode1" presStyleIdx="0" presStyleCnt="3">
        <dgm:presLayoutVars>
          <dgm:bulletEnabled val="1"/>
        </dgm:presLayoutVars>
      </dgm:prSet>
      <dgm:spPr/>
    </dgm:pt>
    <dgm:pt modelId="{779528F5-FE88-6B49-915F-A70BAA8C0547}" type="pres">
      <dgm:prSet presAssocID="{268167E5-82A3-6242-8DDB-BAD26D0941DE}" presName="sp" presStyleCnt="0"/>
      <dgm:spPr/>
    </dgm:pt>
    <dgm:pt modelId="{274F6243-15DF-F44B-BB63-DBE825A3A788}" type="pres">
      <dgm:prSet presAssocID="{2CD014DA-CE67-8E4E-B090-D9F007E652B1}" presName="linNode" presStyleCnt="0"/>
      <dgm:spPr/>
    </dgm:pt>
    <dgm:pt modelId="{77B20348-4114-6E47-94B2-DB7FD910A397}" type="pres">
      <dgm:prSet presAssocID="{2CD014DA-CE67-8E4E-B090-D9F007E652B1}" presName="parentText" presStyleLbl="node1" presStyleIdx="1" presStyleCnt="3" custLinFactNeighborY="-117">
        <dgm:presLayoutVars>
          <dgm:chMax val="1"/>
          <dgm:bulletEnabled val="1"/>
        </dgm:presLayoutVars>
      </dgm:prSet>
      <dgm:spPr/>
    </dgm:pt>
    <dgm:pt modelId="{DD85ACA5-42D5-1A47-8EB8-3A61C8D8DE25}" type="pres">
      <dgm:prSet presAssocID="{2CD014DA-CE67-8E4E-B090-D9F007E652B1}" presName="descendantText" presStyleLbl="alignAccFollowNode1" presStyleIdx="1" presStyleCnt="3">
        <dgm:presLayoutVars>
          <dgm:bulletEnabled val="1"/>
        </dgm:presLayoutVars>
      </dgm:prSet>
      <dgm:spPr/>
    </dgm:pt>
    <dgm:pt modelId="{E3AA8A0F-A039-ED43-9736-911B9084276D}" type="pres">
      <dgm:prSet presAssocID="{4726151B-D34D-874C-BDB6-79A1D7F3E663}" presName="sp" presStyleCnt="0"/>
      <dgm:spPr/>
    </dgm:pt>
    <dgm:pt modelId="{AF49F2F2-67F1-2B48-9A7A-5324DB08C67B}" type="pres">
      <dgm:prSet presAssocID="{146D804D-5061-F34C-9E24-FB0E8D3B65B9}" presName="linNode" presStyleCnt="0"/>
      <dgm:spPr/>
    </dgm:pt>
    <dgm:pt modelId="{B00C16C1-ED3C-364F-9A76-F3C80934ED11}" type="pres">
      <dgm:prSet presAssocID="{146D804D-5061-F34C-9E24-FB0E8D3B65B9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92B36B0A-C7DC-6547-80BC-0AD822B1B2B5}" type="pres">
      <dgm:prSet presAssocID="{146D804D-5061-F34C-9E24-FB0E8D3B65B9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7209B80F-2A94-704D-B06E-3B29DDBACCBB}" type="presOf" srcId="{37B326AF-2C39-4048-B948-9CFEC9DBC24B}" destId="{DD85ACA5-42D5-1A47-8EB8-3A61C8D8DE25}" srcOrd="0" destOrd="0" presId="urn:microsoft.com/office/officeart/2005/8/layout/vList5"/>
    <dgm:cxn modelId="{3F0DC712-9887-4E4A-BED5-37A9EAAC36D8}" type="presOf" srcId="{21FC2462-E411-3D48-8865-3A19CB400532}" destId="{5CD1E80F-B9D2-5B41-B810-6015DDD5F8E1}" srcOrd="0" destOrd="0" presId="urn:microsoft.com/office/officeart/2005/8/layout/vList5"/>
    <dgm:cxn modelId="{63314536-D7EC-B94B-B13C-B6999EE82F4B}" srcId="{146D804D-5061-F34C-9E24-FB0E8D3B65B9}" destId="{D3AF52ED-85E4-934C-A2E1-91690F10A715}" srcOrd="0" destOrd="0" parTransId="{4B24FC63-02CF-D14E-8D51-6BCFC5B37035}" sibTransId="{FF88FEA7-CB72-8E42-A32F-DB27BDC86D1D}"/>
    <dgm:cxn modelId="{8B21356F-BCB8-204B-9A3D-1197CE68ACB2}" srcId="{88DB346F-2DBB-3F46-A2B3-C0CF2B70787F}" destId="{340D7846-3AF8-404D-9A72-0CB1FD8C71D9}" srcOrd="0" destOrd="0" parTransId="{2816B068-AD79-8843-80E0-3A2536CFF8F1}" sibTransId="{268167E5-82A3-6242-8DDB-BAD26D0941DE}"/>
    <dgm:cxn modelId="{DA569D7D-68F7-0F40-99C9-BE5DB968FA48}" type="presOf" srcId="{88DB346F-2DBB-3F46-A2B3-C0CF2B70787F}" destId="{41F535FF-368B-F749-90C2-8F47F71E3B1F}" srcOrd="0" destOrd="0" presId="urn:microsoft.com/office/officeart/2005/8/layout/vList5"/>
    <dgm:cxn modelId="{6D78DF81-5E8F-974C-84F5-A570799DDEEE}" type="presOf" srcId="{146D804D-5061-F34C-9E24-FB0E8D3B65B9}" destId="{B00C16C1-ED3C-364F-9A76-F3C80934ED11}" srcOrd="0" destOrd="0" presId="urn:microsoft.com/office/officeart/2005/8/layout/vList5"/>
    <dgm:cxn modelId="{943B0AA4-8475-1448-AF16-402C037C484B}" type="presOf" srcId="{D3AF52ED-85E4-934C-A2E1-91690F10A715}" destId="{92B36B0A-C7DC-6547-80BC-0AD822B1B2B5}" srcOrd="0" destOrd="0" presId="urn:microsoft.com/office/officeart/2005/8/layout/vList5"/>
    <dgm:cxn modelId="{7BBE37A7-14C3-6545-ADA9-37F98CF19FFC}" srcId="{340D7846-3AF8-404D-9A72-0CB1FD8C71D9}" destId="{21FC2462-E411-3D48-8865-3A19CB400532}" srcOrd="0" destOrd="0" parTransId="{74F75284-C149-8649-8A15-EB7C06F74767}" sibTransId="{3C728580-8DD5-6941-8DA0-C09C57D3FC54}"/>
    <dgm:cxn modelId="{3A78B9B0-B079-8D49-AA56-EADFCBB78E78}" srcId="{2CD014DA-CE67-8E4E-B090-D9F007E652B1}" destId="{37B326AF-2C39-4048-B948-9CFEC9DBC24B}" srcOrd="0" destOrd="0" parTransId="{C3E93774-337F-1842-A4B9-D86790F4D85D}" sibTransId="{61906F0D-3900-E041-849F-5F6FE899128C}"/>
    <dgm:cxn modelId="{0AF976B5-22AA-564B-BF2E-E33660229C82}" srcId="{88DB346F-2DBB-3F46-A2B3-C0CF2B70787F}" destId="{146D804D-5061-F34C-9E24-FB0E8D3B65B9}" srcOrd="2" destOrd="0" parTransId="{BDC1BB71-FB22-2A42-84C1-CFD6E4D1BC7A}" sibTransId="{BF88104B-8958-854C-B4AC-50B8BF6BC7A5}"/>
    <dgm:cxn modelId="{8CEC36CF-1C0B-4444-9449-3F9FDA837201}" type="presOf" srcId="{2CD014DA-CE67-8E4E-B090-D9F007E652B1}" destId="{77B20348-4114-6E47-94B2-DB7FD910A397}" srcOrd="0" destOrd="0" presId="urn:microsoft.com/office/officeart/2005/8/layout/vList5"/>
    <dgm:cxn modelId="{D197DFF4-9FB3-F54E-AC50-EEAAD89E68C0}" type="presOf" srcId="{340D7846-3AF8-404D-9A72-0CB1FD8C71D9}" destId="{4F718330-3DD8-4648-A876-76194A0E1603}" srcOrd="0" destOrd="0" presId="urn:microsoft.com/office/officeart/2005/8/layout/vList5"/>
    <dgm:cxn modelId="{1EE4E4F7-6CC4-B34C-A9ED-2A130612155E}" srcId="{88DB346F-2DBB-3F46-A2B3-C0CF2B70787F}" destId="{2CD014DA-CE67-8E4E-B090-D9F007E652B1}" srcOrd="1" destOrd="0" parTransId="{AA4D8DD4-0540-EE49-A5AD-CA2BA9368B57}" sibTransId="{4726151B-D34D-874C-BDB6-79A1D7F3E663}"/>
    <dgm:cxn modelId="{51EF4323-A125-CD42-B3C3-3F63D2B0A4FE}" type="presParOf" srcId="{41F535FF-368B-F749-90C2-8F47F71E3B1F}" destId="{765A54F7-7CE7-594C-BDAD-416D1194AA9F}" srcOrd="0" destOrd="0" presId="urn:microsoft.com/office/officeart/2005/8/layout/vList5"/>
    <dgm:cxn modelId="{73A1037A-753A-5B4C-9CA9-B89203509D7F}" type="presParOf" srcId="{765A54F7-7CE7-594C-BDAD-416D1194AA9F}" destId="{4F718330-3DD8-4648-A876-76194A0E1603}" srcOrd="0" destOrd="0" presId="urn:microsoft.com/office/officeart/2005/8/layout/vList5"/>
    <dgm:cxn modelId="{1D958E92-3B1E-0349-9719-784B2FFE8E07}" type="presParOf" srcId="{765A54F7-7CE7-594C-BDAD-416D1194AA9F}" destId="{5CD1E80F-B9D2-5B41-B810-6015DDD5F8E1}" srcOrd="1" destOrd="0" presId="urn:microsoft.com/office/officeart/2005/8/layout/vList5"/>
    <dgm:cxn modelId="{61528C52-04EC-564D-A5AA-644AF566CB62}" type="presParOf" srcId="{41F535FF-368B-F749-90C2-8F47F71E3B1F}" destId="{779528F5-FE88-6B49-915F-A70BAA8C0547}" srcOrd="1" destOrd="0" presId="urn:microsoft.com/office/officeart/2005/8/layout/vList5"/>
    <dgm:cxn modelId="{14932CFF-58D2-5548-8187-51F3AE764378}" type="presParOf" srcId="{41F535FF-368B-F749-90C2-8F47F71E3B1F}" destId="{274F6243-15DF-F44B-BB63-DBE825A3A788}" srcOrd="2" destOrd="0" presId="urn:microsoft.com/office/officeart/2005/8/layout/vList5"/>
    <dgm:cxn modelId="{200974AB-4511-2A4B-A511-C96CAA2A6E67}" type="presParOf" srcId="{274F6243-15DF-F44B-BB63-DBE825A3A788}" destId="{77B20348-4114-6E47-94B2-DB7FD910A397}" srcOrd="0" destOrd="0" presId="urn:microsoft.com/office/officeart/2005/8/layout/vList5"/>
    <dgm:cxn modelId="{3A8CF7D4-38DA-6F43-88BA-8895D3D353C2}" type="presParOf" srcId="{274F6243-15DF-F44B-BB63-DBE825A3A788}" destId="{DD85ACA5-42D5-1A47-8EB8-3A61C8D8DE25}" srcOrd="1" destOrd="0" presId="urn:microsoft.com/office/officeart/2005/8/layout/vList5"/>
    <dgm:cxn modelId="{A47479FE-15C5-2846-BCC9-E497545F98E3}" type="presParOf" srcId="{41F535FF-368B-F749-90C2-8F47F71E3B1F}" destId="{E3AA8A0F-A039-ED43-9736-911B9084276D}" srcOrd="3" destOrd="0" presId="urn:microsoft.com/office/officeart/2005/8/layout/vList5"/>
    <dgm:cxn modelId="{FC7E8B89-3319-FB49-8032-DB6A4AB76CB1}" type="presParOf" srcId="{41F535FF-368B-F749-90C2-8F47F71E3B1F}" destId="{AF49F2F2-67F1-2B48-9A7A-5324DB08C67B}" srcOrd="4" destOrd="0" presId="urn:microsoft.com/office/officeart/2005/8/layout/vList5"/>
    <dgm:cxn modelId="{A3611D76-40C5-4A45-8921-E98CFF616466}" type="presParOf" srcId="{AF49F2F2-67F1-2B48-9A7A-5324DB08C67B}" destId="{B00C16C1-ED3C-364F-9A76-F3C80934ED11}" srcOrd="0" destOrd="0" presId="urn:microsoft.com/office/officeart/2005/8/layout/vList5"/>
    <dgm:cxn modelId="{93978121-B820-8B47-8275-6FA90D43087B}" type="presParOf" srcId="{AF49F2F2-67F1-2B48-9A7A-5324DB08C67B}" destId="{92B36B0A-C7DC-6547-80BC-0AD822B1B2B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1C7747-6CD2-4B4B-BB06-2AC5616D7D81}">
      <dsp:nvSpPr>
        <dsp:cNvPr id="0" name=""/>
        <dsp:cNvSpPr/>
      </dsp:nvSpPr>
      <dsp:spPr>
        <a:xfrm>
          <a:off x="127582" y="740"/>
          <a:ext cx="3797349" cy="2278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1"/>
              </a:solidFill>
            </a:rPr>
            <a:t>18-1805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1"/>
              </a:solidFill>
            </a:rPr>
            <a:t>National HIV Surveillance de-duplication</a:t>
          </a:r>
        </a:p>
      </dsp:txBody>
      <dsp:txXfrm>
        <a:off x="127582" y="740"/>
        <a:ext cx="3797349" cy="2278409"/>
      </dsp:txXfrm>
    </dsp:sp>
    <dsp:sp modelId="{682A05C8-6C7F-984D-8BED-63F875DE70E6}">
      <dsp:nvSpPr>
        <dsp:cNvPr id="0" name=""/>
        <dsp:cNvSpPr/>
      </dsp:nvSpPr>
      <dsp:spPr>
        <a:xfrm>
          <a:off x="4432250" y="740"/>
          <a:ext cx="3797349" cy="2278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1"/>
              </a:solidFill>
            </a:rPr>
            <a:t>5J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1"/>
              </a:solidFill>
            </a:rPr>
            <a:t>Enhancements for Sharing HIV Surveillance Data</a:t>
          </a:r>
        </a:p>
      </dsp:txBody>
      <dsp:txXfrm>
        <a:off x="4432250" y="740"/>
        <a:ext cx="3797349" cy="2278409"/>
      </dsp:txXfrm>
    </dsp:sp>
    <dsp:sp modelId="{6264F6B2-A916-264C-A6C9-9CDD65C86F5B}">
      <dsp:nvSpPr>
        <dsp:cNvPr id="0" name=""/>
        <dsp:cNvSpPr/>
      </dsp:nvSpPr>
      <dsp:spPr>
        <a:xfrm>
          <a:off x="127582" y="2658885"/>
          <a:ext cx="3797349" cy="2278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1"/>
              </a:solidFill>
            </a:rPr>
            <a:t>DC Cohort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1"/>
              </a:solidFill>
            </a:rPr>
            <a:t>Sharing of data from ongoing cohort study with DC Dept of Health data systems</a:t>
          </a:r>
        </a:p>
      </dsp:txBody>
      <dsp:txXfrm>
        <a:off x="127582" y="2658885"/>
        <a:ext cx="3797349" cy="2278409"/>
      </dsp:txXfrm>
    </dsp:sp>
    <dsp:sp modelId="{264176E7-3B79-5947-AB0B-D51DC604BBEC}">
      <dsp:nvSpPr>
        <dsp:cNvPr id="0" name=""/>
        <dsp:cNvSpPr/>
      </dsp:nvSpPr>
      <dsp:spPr>
        <a:xfrm>
          <a:off x="4304667" y="2658885"/>
          <a:ext cx="3797349" cy="2278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1"/>
              </a:solidFill>
            </a:rPr>
            <a:t>STI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1"/>
              </a:solidFill>
            </a:rPr>
            <a:t>Sharing of Sexually Transmitted Infection surveillance data across 3 jurisdictions</a:t>
          </a:r>
        </a:p>
      </dsp:txBody>
      <dsp:txXfrm>
        <a:off x="4304667" y="2658885"/>
        <a:ext cx="3797349" cy="22784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D1E80F-B9D2-5B41-B810-6015DDD5F8E1}">
      <dsp:nvSpPr>
        <dsp:cNvPr id="0" name=""/>
        <dsp:cNvSpPr/>
      </dsp:nvSpPr>
      <dsp:spPr>
        <a:xfrm rot="5400000">
          <a:off x="5004722" y="-1891974"/>
          <a:ext cx="118281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Increased by 9,070 matches (4.6%)</a:t>
          </a:r>
        </a:p>
      </dsp:txBody>
      <dsp:txXfrm rot="-5400000">
        <a:off x="2962656" y="207832"/>
        <a:ext cx="5209204" cy="1067331"/>
      </dsp:txXfrm>
    </dsp:sp>
    <dsp:sp modelId="{4F718330-3DD8-4648-A876-76194A0E1603}">
      <dsp:nvSpPr>
        <dsp:cNvPr id="0" name=""/>
        <dsp:cNvSpPr/>
      </dsp:nvSpPr>
      <dsp:spPr>
        <a:xfrm>
          <a:off x="0" y="2240"/>
          <a:ext cx="2962656" cy="14785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rgbClr val="002060"/>
              </a:solidFill>
            </a:rPr>
            <a:t>Number of matches</a:t>
          </a:r>
        </a:p>
      </dsp:txBody>
      <dsp:txXfrm>
        <a:off x="72175" y="74415"/>
        <a:ext cx="2818306" cy="1334164"/>
      </dsp:txXfrm>
    </dsp:sp>
    <dsp:sp modelId="{DD85ACA5-42D5-1A47-8EB8-3A61C8D8DE25}">
      <dsp:nvSpPr>
        <dsp:cNvPr id="0" name=""/>
        <dsp:cNvSpPr/>
      </dsp:nvSpPr>
      <dsp:spPr>
        <a:xfrm rot="5400000">
          <a:off x="5004722" y="-339534"/>
          <a:ext cx="118281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25,776 matches moved from Low to High levels (13.4%)</a:t>
          </a:r>
        </a:p>
      </dsp:txBody>
      <dsp:txXfrm rot="-5400000">
        <a:off x="2962656" y="1760272"/>
        <a:ext cx="5209204" cy="1067331"/>
      </dsp:txXfrm>
    </dsp:sp>
    <dsp:sp modelId="{77B20348-4114-6E47-94B2-DB7FD910A397}">
      <dsp:nvSpPr>
        <dsp:cNvPr id="0" name=""/>
        <dsp:cNvSpPr/>
      </dsp:nvSpPr>
      <dsp:spPr>
        <a:xfrm>
          <a:off x="0" y="1552950"/>
          <a:ext cx="2962656" cy="14785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rgbClr val="002060"/>
              </a:solidFill>
            </a:rPr>
            <a:t>Increase in match levels</a:t>
          </a:r>
        </a:p>
      </dsp:txBody>
      <dsp:txXfrm>
        <a:off x="72175" y="1625125"/>
        <a:ext cx="2818306" cy="1334164"/>
      </dsp:txXfrm>
    </dsp:sp>
    <dsp:sp modelId="{92B36B0A-C7DC-6547-80BC-0AD822B1B2B5}">
      <dsp:nvSpPr>
        <dsp:cNvPr id="0" name=""/>
        <dsp:cNvSpPr/>
      </dsp:nvSpPr>
      <dsp:spPr>
        <a:xfrm rot="5400000">
          <a:off x="5004722" y="1212905"/>
          <a:ext cx="118281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6,787 matches not seen before (3.5%)</a:t>
          </a:r>
        </a:p>
      </dsp:txBody>
      <dsp:txXfrm rot="-5400000">
        <a:off x="2962656" y="3312711"/>
        <a:ext cx="5209204" cy="1067331"/>
      </dsp:txXfrm>
    </dsp:sp>
    <dsp:sp modelId="{B00C16C1-ED3C-364F-9A76-F3C80934ED11}">
      <dsp:nvSpPr>
        <dsp:cNvPr id="0" name=""/>
        <dsp:cNvSpPr/>
      </dsp:nvSpPr>
      <dsp:spPr>
        <a:xfrm>
          <a:off x="0" y="3107120"/>
          <a:ext cx="2962656" cy="14785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rgbClr val="002060"/>
              </a:solidFill>
            </a:rPr>
            <a:t>Matches Not Seen Before</a:t>
          </a:r>
        </a:p>
      </dsp:txBody>
      <dsp:txXfrm>
        <a:off x="72175" y="3179295"/>
        <a:ext cx="2818306" cy="1334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754A9-AE36-0F42-9468-444CF148DE06}" type="datetimeFigureOut">
              <a:rPr lang="en-US" smtClean="0"/>
              <a:pPr/>
              <a:t>9/17/21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076CA-AEA3-AA4C-A685-E0A6E916D7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28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C58A5-996E-FB40-839B-7E6BEE528C95}" type="datetimeFigureOut">
              <a:rPr lang="en-US" smtClean="0"/>
              <a:pPr/>
              <a:t>9/17/21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04F30-5B17-0E49-B671-B8489301C6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446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04F30-5B17-0E49-B671-B8489301C6D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013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2582B9-8FF9-E04D-9420-8494EB31353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33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EE2B66DD-7657-714D-83CA-2D829AA0345E}" type="datetime1">
              <a:rPr lang="en-US" smtClean="0"/>
              <a:pPr>
                <a:defRPr/>
              </a:pPr>
              <a:t>9/17/21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Speaker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4A7D4E-3C2E-0242-B9CA-06FB5761474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05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EE2B66DD-7657-714D-83CA-2D829AA0345E}" type="datetime1">
              <a:rPr lang="en-US" smtClean="0"/>
              <a:pPr>
                <a:defRPr/>
              </a:pPr>
              <a:t>9/17/21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Speaker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4A7D4E-3C2E-0242-B9CA-06FB5761474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56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2582B9-8FF9-E04D-9420-8494EB31353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29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EE2B66DD-7657-714D-83CA-2D829AA0345E}" type="datetime1">
              <a:rPr lang="en-US" smtClean="0"/>
              <a:pPr>
                <a:defRPr/>
              </a:pPr>
              <a:t>9/17/21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Speaker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4A7D4E-3C2E-0242-B9CA-06FB5761474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09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2582B9-8FF9-E04D-9420-8494EB31353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311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04F30-5B17-0E49-B671-B8489301C6D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5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Inputs</a:t>
            </a:r>
          </a:p>
          <a:p>
            <a:pPr lvl="1"/>
            <a:r>
              <a:rPr lang="en-US" dirty="0"/>
              <a:t>Data entered in the platform must have the ability to be linked and may include additional data from integrated datasets </a:t>
            </a:r>
          </a:p>
          <a:p>
            <a:pPr lvl="2"/>
            <a:r>
              <a:rPr lang="en-US" dirty="0"/>
              <a:t>Unique Identifiers (unique codes)</a:t>
            </a:r>
          </a:p>
          <a:p>
            <a:pPr lvl="2"/>
            <a:r>
              <a:rPr lang="en-US" dirty="0"/>
              <a:t>Personal Identifiers (first name, last name, date of birth, etc.) </a:t>
            </a:r>
          </a:p>
          <a:p>
            <a:pPr lvl="2"/>
            <a:r>
              <a:rPr lang="en-US" dirty="0"/>
              <a:t>Meta data (Data about the data)</a:t>
            </a:r>
          </a:p>
          <a:p>
            <a:pPr lvl="2"/>
            <a:r>
              <a:rPr lang="en-US" dirty="0"/>
              <a:t>Additional  data (Additional data associated with the unique/personal identifiers)</a:t>
            </a:r>
          </a:p>
          <a:p>
            <a:r>
              <a:rPr lang="en-US" dirty="0" err="1"/>
              <a:t>Atra</a:t>
            </a:r>
            <a:endParaRPr lang="en-US" dirty="0"/>
          </a:p>
          <a:p>
            <a:pPr lvl="1"/>
            <a:r>
              <a:rPr lang="en-US" dirty="0"/>
              <a:t>Secure data transfer</a:t>
            </a:r>
          </a:p>
          <a:p>
            <a:pPr lvl="1"/>
            <a:r>
              <a:rPr lang="en-US" dirty="0"/>
              <a:t>Integrating/connecting (matching) data based on defined parameters (matching algorithm)</a:t>
            </a:r>
          </a:p>
          <a:p>
            <a:pPr lvl="1"/>
            <a:r>
              <a:rPr lang="en-US" dirty="0"/>
              <a:t>Conducts complex reporting and analytics in a short amount of time</a:t>
            </a:r>
          </a:p>
          <a:p>
            <a:r>
              <a:rPr lang="en-US" dirty="0"/>
              <a:t>Outputs</a:t>
            </a:r>
          </a:p>
          <a:p>
            <a:pPr lvl="1"/>
            <a:r>
              <a:rPr lang="en-US" dirty="0"/>
              <a:t>Integrated datasets (matched datasets)</a:t>
            </a:r>
          </a:p>
          <a:p>
            <a:pPr lvl="1"/>
            <a:r>
              <a:rPr lang="en-US" dirty="0"/>
              <a:t>Meta-data (data about the process and/or other aspects of the data) </a:t>
            </a:r>
          </a:p>
          <a:p>
            <a:pPr lvl="1"/>
            <a:r>
              <a:rPr lang="en-US" dirty="0"/>
              <a:t>Customizable reporting outputs (e.g., large datasets merged, de-duplication)</a:t>
            </a:r>
          </a:p>
          <a:p>
            <a:pPr lvl="1"/>
            <a:r>
              <a:rPr lang="en-US" dirty="0"/>
              <a:t>Customizable analytic outputs (e.g. statistical and analytic tables)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04F30-5B17-0E49-B671-B8489301C6D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221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</a:t>
            </a:r>
            <a:r>
              <a:rPr lang="en-US" dirty="0">
                <a:latin typeface="+mn-lt"/>
              </a:rPr>
              <a:t>The ability to rapidly exchange data in a safe and secure manner that meets the highest security and confidentiality guidelines will be an important component of new efforts to combat the HIV epidemic</a:t>
            </a:r>
          </a:p>
          <a:p>
            <a:r>
              <a:rPr lang="en-US" dirty="0">
                <a:latin typeface="+mn-lt"/>
              </a:rPr>
              <a:t>Understanding migration on a regional and national level will assist in streamlining data-to-care efforts by eliminating efforts to assess duplicate data</a:t>
            </a:r>
          </a:p>
          <a:p>
            <a:r>
              <a:rPr lang="en-US" dirty="0">
                <a:latin typeface="+mn-lt"/>
              </a:rPr>
              <a:t>Rapid response to new infections is enhanced by reporting timely data to the health department</a:t>
            </a: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dirty="0"/>
              <a:t>HIV data surveillance is one of the cornerstones to ending the HIV epidemic</a:t>
            </a:r>
          </a:p>
          <a:p>
            <a:r>
              <a:rPr lang="en-US" dirty="0"/>
              <a:t>Understanding migration on a regional and national level will assist in streamlining data-to-care efforts by eliminating duplicate efforts</a:t>
            </a:r>
          </a:p>
          <a:p>
            <a:r>
              <a:rPr lang="en-US" dirty="0"/>
              <a:t>Rapid response to new infections is enhanced by reporting timely data to the health department</a:t>
            </a:r>
          </a:p>
          <a:p>
            <a:endParaRPr lang="en-US" dirty="0"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04F30-5B17-0E49-B671-B8489301C6D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82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</a:t>
            </a:r>
            <a:r>
              <a:rPr lang="en-US" dirty="0">
                <a:latin typeface="+mn-lt"/>
              </a:rPr>
              <a:t>The ability to rapidly exchange data in a safe and secure manner that meets the highest security and confidentiality guidelines will be an important component of new efforts to combat the HIV epidemic</a:t>
            </a:r>
          </a:p>
          <a:p>
            <a:r>
              <a:rPr lang="en-US" dirty="0">
                <a:latin typeface="+mn-lt"/>
              </a:rPr>
              <a:t>Understanding migration on a regional and national level will assist in streamlining data-to-care efforts by eliminating efforts to assess duplicate data</a:t>
            </a:r>
          </a:p>
          <a:p>
            <a:r>
              <a:rPr lang="en-US" dirty="0">
                <a:latin typeface="+mn-lt"/>
              </a:rPr>
              <a:t>Rapid response to new infections is enhanced by reporting timely data to the health department</a:t>
            </a: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dirty="0"/>
              <a:t>HIV data surveillance is one of the cornerstones to ending the HIV epidemic</a:t>
            </a:r>
          </a:p>
          <a:p>
            <a:r>
              <a:rPr lang="en-US" dirty="0"/>
              <a:t>Understanding migration on a regional and national level will assist in streamlining data-to-care efforts by eliminating duplicate efforts</a:t>
            </a:r>
          </a:p>
          <a:p>
            <a:r>
              <a:rPr lang="en-US" dirty="0"/>
              <a:t>Rapid response to new infections is enhanced by reporting timely data to the health department</a:t>
            </a:r>
          </a:p>
          <a:p>
            <a:endParaRPr lang="en-US" dirty="0"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04F30-5B17-0E49-B671-B8489301C6D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139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04F30-5B17-0E49-B671-B8489301C6D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41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04F30-5B17-0E49-B671-B8489301C6D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259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04F30-5B17-0E49-B671-B8489301C6D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919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334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334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334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334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000"/>
              <a:t>Presentation Title</a:t>
            </a:r>
          </a:p>
        </p:txBody>
      </p:sp>
      <p:sp>
        <p:nvSpPr>
          <p:cNvPr id="16386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334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334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334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334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436DBA8D-4A8D-2149-9025-A541D8E6CAE7}" type="datetime4">
              <a:rPr lang="en-US" sz="1000"/>
              <a:pPr/>
              <a:t>September 17, 2021</a:t>
            </a:fld>
            <a:endParaRPr lang="en-US" sz="1000"/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334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334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334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334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000"/>
              <a:t>Speaker Name</a:t>
            </a:r>
          </a:p>
        </p:txBody>
      </p:sp>
      <p:sp>
        <p:nvSpPr>
          <p:cNvPr id="163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334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334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334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334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01A70699-AFB4-1E40-A538-D2C8C9B3199E}" type="slidenum">
              <a:rPr lang="en-US" sz="1000"/>
              <a:pPr/>
              <a:t>17</a:t>
            </a:fld>
            <a:endParaRPr lang="en-US" sz="1000"/>
          </a:p>
        </p:txBody>
      </p:sp>
      <p:sp>
        <p:nvSpPr>
          <p:cNvPr id="163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515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04F30-5B17-0E49-B671-B8489301C6D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161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16979"/>
            <a:ext cx="7772400" cy="11268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794411"/>
            <a:ext cx="6400800" cy="9343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416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pPr/>
              <a:t>9/17/21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80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pPr/>
              <a:t>9/17/21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61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29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0"/>
          <p:cNvSpPr>
            <a:spLocks noGrp="1"/>
          </p:cNvSpPr>
          <p:nvPr>
            <p:ph sz="quarter" idx="13"/>
          </p:nvPr>
        </p:nvSpPr>
        <p:spPr>
          <a:xfrm>
            <a:off x="419100" y="1143000"/>
            <a:ext cx="8305800" cy="53340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/>
            </a:lvl2pPr>
            <a:lvl3pPr marL="1143000" indent="-228600">
              <a:buFont typeface="Arial" pitchFamily="34" charset="0"/>
              <a:buChar char="•"/>
              <a:defRPr sz="1400"/>
            </a:lvl3pPr>
            <a:lvl4pPr marL="1600200" indent="-228600">
              <a:buFont typeface="Arial" pitchFamily="34" charset="0"/>
              <a:buChar char="•"/>
              <a:defRPr sz="1300"/>
            </a:lvl4pPr>
            <a:lvl5pPr marL="2057400" indent="-228600">
              <a:buFont typeface="Arial" pitchFamily="34" charset="0"/>
              <a:buChar char="•"/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86291" y="142952"/>
            <a:ext cx="7140575" cy="61264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90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7920"/>
            <a:ext cx="8229600" cy="45882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pPr/>
              <a:t>9/17/21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8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dirty="0"/>
            </a:br>
            <a:r>
              <a:rPr lang="en-US" dirty="0"/>
              <a:t>Click to edit Master title style</a:t>
            </a:r>
            <a:br>
              <a:rPr lang="en-US" sz="24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84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pPr/>
              <a:t>9/17/21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56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pPr/>
              <a:t>9/17/21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81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pPr/>
              <a:t>9/17/21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36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pPr/>
              <a:t>9/17/21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17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pPr/>
              <a:t>9/17/21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64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pPr/>
              <a:t>9/17/21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26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pPr/>
              <a:t>9/17/21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94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1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87475"/>
            <a:ext cx="9153144" cy="68343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8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dirty="0"/>
            </a:br>
            <a:r>
              <a:rPr lang="en-US" dirty="0"/>
              <a:t>Click To Edit Master Title Style</a:t>
            </a:r>
            <a:br>
              <a:rPr lang="en-US" sz="2400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81120"/>
            <a:ext cx="8229600" cy="4545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7579" y="6356350"/>
            <a:ext cx="3930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55 Helvetica Roman"/>
                <a:cs typeface="55 Helvetica Roman"/>
              </a:defRPr>
            </a:lvl1pPr>
          </a:lstStyle>
          <a:p>
            <a:fld id="{A11F1ED6-03CA-FF41-BAAB-392506A14B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2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rgbClr val="002D50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anne.rhodes@georgetown.ed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mart@georgetown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38370" y="1522106"/>
            <a:ext cx="8148613" cy="1126861"/>
          </a:xfrm>
        </p:spPr>
        <p:txBody>
          <a:bodyPr>
            <a:noAutofit/>
          </a:bodyPr>
          <a:lstStyle/>
          <a:p>
            <a:pPr algn="r"/>
            <a:r>
              <a:rPr lang="en-US" b="1" dirty="0">
                <a:latin typeface="Arial" charset="0"/>
                <a:ea typeface="MS PGothic" charset="0"/>
              </a:rPr>
              <a:t>The ATra</a:t>
            </a:r>
            <a:r>
              <a:rPr lang="en-US" b="1" baseline="30000" dirty="0">
                <a:latin typeface="Arial" charset="0"/>
                <a:ea typeface="MS PGothic" charset="0"/>
              </a:rPr>
              <a:t>TM</a:t>
            </a:r>
            <a:r>
              <a:rPr lang="en-US" b="1" dirty="0">
                <a:latin typeface="Arial" charset="0"/>
                <a:ea typeface="MS PGothic" charset="0"/>
              </a:rPr>
              <a:t> Black Box System:</a:t>
            </a:r>
            <a:br>
              <a:rPr lang="en-US" b="1" dirty="0">
                <a:latin typeface="Arial" charset="0"/>
                <a:ea typeface="MS PGothic" charset="0"/>
              </a:rPr>
            </a:br>
            <a:r>
              <a:rPr lang="en-US" b="1" dirty="0">
                <a:latin typeface="Arial" charset="0"/>
                <a:ea typeface="MS PGothic" charset="0"/>
              </a:rPr>
              <a:t>Public Health Initiatives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43183" y="2972936"/>
            <a:ext cx="7772400" cy="1418765"/>
          </a:xfrm>
        </p:spPr>
        <p:txBody>
          <a:bodyPr>
            <a:noAutofit/>
          </a:bodyPr>
          <a:lstStyle/>
          <a:p>
            <a:pPr algn="r">
              <a:defRPr/>
            </a:pPr>
            <a:endParaRPr lang="en-US" sz="1200" b="1" kern="0" dirty="0">
              <a:solidFill>
                <a:schemeClr val="bg1">
                  <a:lumMod val="75000"/>
                </a:schemeClr>
              </a:solidFill>
              <a:latin typeface="Arial" charset="0"/>
              <a:ea typeface="MS PGothic" charset="0"/>
              <a:cs typeface="MS PGothic" charset="0"/>
            </a:endParaRPr>
          </a:p>
          <a:p>
            <a:pPr algn="r">
              <a:defRPr/>
            </a:pPr>
            <a:r>
              <a:rPr lang="en-US" sz="1400" b="1" kern="0" dirty="0">
                <a:solidFill>
                  <a:schemeClr val="bg1">
                    <a:lumMod val="75000"/>
                  </a:schemeClr>
                </a:solidFill>
                <a:latin typeface="Arial" charset="0"/>
                <a:ea typeface="MS PGothic" charset="0"/>
                <a:cs typeface="MS PGothic" charset="0"/>
              </a:rPr>
              <a:t>Anne Rhodes, PhD</a:t>
            </a:r>
          </a:p>
          <a:p>
            <a:pPr algn="r">
              <a:defRPr/>
            </a:pPr>
            <a:r>
              <a:rPr lang="en-US" sz="1400" b="1" kern="0" dirty="0">
                <a:solidFill>
                  <a:schemeClr val="bg1">
                    <a:lumMod val="75000"/>
                  </a:schemeClr>
                </a:solidFill>
                <a:latin typeface="Arial" charset="0"/>
                <a:ea typeface="MS PGothic" charset="0"/>
                <a:cs typeface="MS PGothic" charset="0"/>
              </a:rPr>
              <a:t>Director, Health Data Analytics Program</a:t>
            </a:r>
          </a:p>
          <a:p>
            <a:pPr algn="r">
              <a:defRPr/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  <a:latin typeface="Arial" charset="0"/>
                <a:ea typeface="MS PGothic" charset="0"/>
                <a:cs typeface="MS PGothic" charset="0"/>
              </a:rPr>
              <a:t>J</a:t>
            </a:r>
            <a:r>
              <a:rPr lang="en-US" sz="1400" b="1" kern="0" dirty="0">
                <a:solidFill>
                  <a:schemeClr val="bg1">
                    <a:lumMod val="75000"/>
                  </a:schemeClr>
                </a:solidFill>
                <a:latin typeface="Arial" charset="0"/>
                <a:ea typeface="MS PGothic" charset="0"/>
                <a:cs typeface="MS PGothic" charset="0"/>
              </a:rPr>
              <a:t>. C. Smart, Ph.D.</a:t>
            </a:r>
          </a:p>
          <a:p>
            <a:pPr algn="r">
              <a:defRPr/>
            </a:pPr>
            <a:r>
              <a:rPr lang="en-US" sz="1400" b="1" kern="0" dirty="0" err="1">
                <a:solidFill>
                  <a:schemeClr val="bg1">
                    <a:lumMod val="75000"/>
                  </a:schemeClr>
                </a:solidFill>
                <a:latin typeface="Arial" charset="0"/>
                <a:ea typeface="MS PGothic" charset="0"/>
                <a:cs typeface="MS PGothic" charset="0"/>
              </a:rPr>
              <a:t>AvesTerra</a:t>
            </a:r>
            <a:r>
              <a:rPr lang="en-US" sz="1400" b="1" kern="0" dirty="0">
                <a:solidFill>
                  <a:schemeClr val="bg1">
                    <a:lumMod val="75000"/>
                  </a:schemeClr>
                </a:solidFill>
                <a:latin typeface="Arial" charset="0"/>
                <a:ea typeface="MS PGothic" charset="0"/>
                <a:cs typeface="MS PGothic" charset="0"/>
              </a:rPr>
              <a:t>/ATra Chief Scientist</a:t>
            </a:r>
          </a:p>
          <a:p>
            <a:pPr algn="r">
              <a:defRPr/>
            </a:pPr>
            <a:r>
              <a:rPr lang="en-US" sz="1400" b="1" kern="0" dirty="0">
                <a:solidFill>
                  <a:schemeClr val="bg1">
                    <a:lumMod val="75000"/>
                  </a:schemeClr>
                </a:solidFill>
                <a:latin typeface="Arial" charset="0"/>
                <a:ea typeface="MS PGothic" charset="0"/>
                <a:cs typeface="MS PGothic" charset="0"/>
              </a:rPr>
              <a:t>Research Professor, Computer Science</a:t>
            </a:r>
          </a:p>
          <a:p>
            <a:pPr algn="r">
              <a:defRPr/>
            </a:pPr>
            <a:r>
              <a:rPr lang="en-US" sz="1400" b="1" kern="0" dirty="0">
                <a:solidFill>
                  <a:schemeClr val="bg1">
                    <a:lumMod val="75000"/>
                  </a:schemeClr>
                </a:solidFill>
                <a:latin typeface="Arial" charset="0"/>
                <a:ea typeface="MS PGothic" charset="0"/>
                <a:cs typeface="MS PGothic" charset="0"/>
              </a:rPr>
              <a:t>Office of the Senior VP For Research</a:t>
            </a:r>
          </a:p>
          <a:p>
            <a:pPr algn="r">
              <a:defRPr/>
            </a:pPr>
            <a:endParaRPr lang="en-US" sz="1400" b="1" kern="0" dirty="0">
              <a:solidFill>
                <a:schemeClr val="bg1">
                  <a:lumMod val="75000"/>
                </a:schemeClr>
              </a:solidFill>
              <a:latin typeface="Arial" charset="0"/>
              <a:ea typeface="MS PGothic" charset="0"/>
              <a:cs typeface="MS PGothic" charset="0"/>
            </a:endParaRPr>
          </a:p>
          <a:p>
            <a:pPr algn="r">
              <a:defRPr/>
            </a:pPr>
            <a:endParaRPr lang="en-US" sz="1400" b="1" kern="0" dirty="0">
              <a:solidFill>
                <a:schemeClr val="bg1">
                  <a:lumMod val="75000"/>
                </a:schemeClr>
              </a:solidFill>
              <a:latin typeface="Arial" charset="0"/>
              <a:ea typeface="MS PGothic" charset="0"/>
              <a:cs typeface="MS PGothic" charset="0"/>
            </a:endParaRPr>
          </a:p>
          <a:p>
            <a:pPr algn="r">
              <a:defRPr/>
            </a:pPr>
            <a:endParaRPr lang="en-US" sz="1400" kern="0" dirty="0">
              <a:solidFill>
                <a:schemeClr val="bg1">
                  <a:lumMod val="75000"/>
                </a:schemeClr>
              </a:solidFill>
              <a:latin typeface="Arial" charset="0"/>
              <a:ea typeface="MS PGothic" charset="0"/>
              <a:cs typeface="MS PGothic" charset="0"/>
            </a:endParaRP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Georgia"/>
              <a:cs typeface="Georgi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93DF8D-45D1-48A3-A196-CEE651C94156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18" b="56648"/>
          <a:stretch/>
        </p:blipFill>
        <p:spPr>
          <a:xfrm>
            <a:off x="444500" y="437460"/>
            <a:ext cx="1997200" cy="760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7712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6FB065-B51D-45D0-A296-207264867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9714"/>
            <a:ext cx="8229600" cy="4588243"/>
          </a:xfrm>
        </p:spPr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sz="2800" dirty="0">
                <a:solidFill>
                  <a:prstClr val="black"/>
                </a:solidFill>
                <a:latin typeface="+mn-lt"/>
                <a:cs typeface="+mn-cs"/>
              </a:rPr>
              <a:t>35 jurisdictions currently have a signed data sharing agreement and are participating in deduplication activities</a:t>
            </a:r>
            <a:br>
              <a:rPr lang="en-US" sz="2800" dirty="0">
                <a:solidFill>
                  <a:prstClr val="black"/>
                </a:solidFill>
                <a:latin typeface="+mn-lt"/>
                <a:cs typeface="+mn-cs"/>
              </a:rPr>
            </a:br>
            <a:endParaRPr lang="en-US" sz="2800" dirty="0">
              <a:solidFill>
                <a:prstClr val="black"/>
              </a:solidFill>
              <a:latin typeface="+mn-lt"/>
              <a:cs typeface="+mn-cs"/>
            </a:endParaRPr>
          </a:p>
          <a:p>
            <a:r>
              <a:rPr lang="en-US" sz="2800" dirty="0">
                <a:solidFill>
                  <a:prstClr val="black"/>
                </a:solidFill>
                <a:latin typeface="+mn-lt"/>
                <a:cs typeface="+mn-cs"/>
              </a:rPr>
              <a:t>Preliminary data show an average of over 50% in the reduction of duplicate case pairs between jurisdictions</a:t>
            </a:r>
            <a:br>
              <a:rPr lang="en-US" sz="2800" dirty="0">
                <a:solidFill>
                  <a:prstClr val="black"/>
                </a:solidFill>
                <a:latin typeface="+mn-lt"/>
                <a:cs typeface="+mn-cs"/>
              </a:rPr>
            </a:br>
            <a:endParaRPr lang="en-US" sz="2800" dirty="0">
              <a:solidFill>
                <a:prstClr val="black"/>
              </a:solidFill>
              <a:latin typeface="+mn-lt"/>
              <a:cs typeface="+mn-cs"/>
            </a:endParaRPr>
          </a:p>
          <a:p>
            <a:r>
              <a:rPr lang="en-US" sz="2800" dirty="0">
                <a:solidFill>
                  <a:prstClr val="black"/>
                </a:solidFill>
                <a:latin typeface="+mn-lt"/>
                <a:cs typeface="+mn-cs"/>
              </a:rPr>
              <a:t>Has significantly reduced time jurisdictions spend on manual review of potentially duplicate cases</a:t>
            </a:r>
          </a:p>
          <a:p>
            <a:endParaRPr lang="en-US" sz="2800" dirty="0">
              <a:latin typeface="+mn-lt"/>
            </a:endParaRP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46CB83-BFAC-44E3-A57A-65FFCFD86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0752"/>
            <a:ext cx="8229600" cy="718962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+mn-lt"/>
              </a:rPr>
              <a:t>18-1805 Project: Current Status</a:t>
            </a:r>
          </a:p>
        </p:txBody>
      </p:sp>
    </p:spTree>
    <p:extLst>
      <p:ext uri="{BB962C8B-B14F-4D97-AF65-F5344CB8AC3E}">
        <p14:creationId xmlns:p14="http://schemas.microsoft.com/office/powerpoint/2010/main" val="192395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C39C71-3C65-814A-9063-AA9B94104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356026"/>
            <a:ext cx="6858000" cy="414369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4988798-8654-5A47-86DF-25F2099F8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857250"/>
            <a:ext cx="6172200" cy="539222"/>
          </a:xfrm>
        </p:spPr>
        <p:txBody>
          <a:bodyPr>
            <a:normAutofit fontScale="90000"/>
          </a:bodyPr>
          <a:lstStyle/>
          <a:p>
            <a:r>
              <a:rPr lang="en-US" dirty="0"/>
              <a:t>18-1805 Current Participants</a:t>
            </a:r>
            <a:br>
              <a:rPr lang="en-US" dirty="0"/>
            </a:br>
            <a:r>
              <a:rPr lang="en-US" dirty="0"/>
              <a:t>August 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80D22A-B084-FC4E-B849-740E824CB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888" y="5029412"/>
            <a:ext cx="551320" cy="4725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7F961E-710C-3240-9429-DAFC15D26E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1640" y="5029413"/>
            <a:ext cx="735845" cy="47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6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D1FDAA-ADDA-724E-9B23-868B606F7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DC, LA, MD, VA, NY (including NYC) participating </a:t>
            </a:r>
            <a:br>
              <a:rPr lang="en-US" dirty="0"/>
            </a:br>
            <a:endParaRPr lang="en-US" dirty="0"/>
          </a:p>
          <a:p>
            <a:r>
              <a:rPr lang="en-US" dirty="0"/>
              <a:t>Each jurisdiction contracts directly with Georgetown to enhance the utility of the Black Box </a:t>
            </a:r>
            <a:br>
              <a:rPr lang="en-US" dirty="0"/>
            </a:br>
            <a:endParaRPr lang="en-US" dirty="0"/>
          </a:p>
          <a:p>
            <a:r>
              <a:rPr lang="en-US" dirty="0"/>
              <a:t>Two to four runs a year (as needed)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573CA2-362B-C349-A46C-CAF3ABE83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The 5J Project</a:t>
            </a:r>
          </a:p>
        </p:txBody>
      </p:sp>
    </p:spTree>
    <p:extLst>
      <p:ext uri="{BB962C8B-B14F-4D97-AF65-F5344CB8AC3E}">
        <p14:creationId xmlns:p14="http://schemas.microsoft.com/office/powerpoint/2010/main" val="335892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B34D3816-25E5-6A46-A2F7-63D2424C86B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5465" y="777071"/>
          <a:ext cx="8272700" cy="4996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2518">
                  <a:extLst>
                    <a:ext uri="{9D8B030D-6E8A-4147-A177-3AD203B41FA5}">
                      <a16:colId xmlns:a16="http://schemas.microsoft.com/office/drawing/2014/main" val="4266234825"/>
                    </a:ext>
                  </a:extLst>
                </a:gridCol>
                <a:gridCol w="3620182">
                  <a:extLst>
                    <a:ext uri="{9D8B030D-6E8A-4147-A177-3AD203B41FA5}">
                      <a16:colId xmlns:a16="http://schemas.microsoft.com/office/drawing/2014/main" val="3047020578"/>
                    </a:ext>
                  </a:extLst>
                </a:gridCol>
              </a:tblGrid>
              <a:tr h="546279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Enhancement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Implementation in the ATra Black Box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550482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Update to matching algorithm based on analysis of matches (dropped race, no match on only SSN, etc.)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; Added additional data checks for some data variables (e.g. SSN) to improve matching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December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874313"/>
                  </a:ext>
                </a:extLst>
              </a:tr>
              <a:tr h="78335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Increase accuracy of each jurisdiction’s current residential addresses in </a:t>
                      </a:r>
                      <a:r>
                        <a:rPr lang="en-US" sz="1400" dirty="0" err="1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eHARS</a:t>
                      </a:r>
                      <a:r>
                        <a:rPr lang="en-US" sz="14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through exchange of data for match pairs from other jurisdictions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Residential Address Change Enhancement </a:t>
                      </a:r>
                      <a:br>
                        <a:rPr lang="en-US" sz="14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</a:br>
                      <a:r>
                        <a:rPr lang="en-US" sz="14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(Dec. 2018)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537111"/>
                  </a:ext>
                </a:extLst>
              </a:tr>
              <a:tr h="79337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Provide a feedback loop of previously seen cases from prior Black Box runs or prior RIDR reviews in order to identify only new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matches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Duplicate Status Review Enhancement </a:t>
                      </a:r>
                      <a:br>
                        <a:rPr lang="en-US" sz="14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</a:br>
                      <a:r>
                        <a:rPr lang="en-US" sz="14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(Dec. 2018)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04795"/>
                  </a:ext>
                </a:extLst>
              </a:tr>
              <a:tr h="73958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Increase the number and accuracy of matches by using all Person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-</a:t>
                      </a:r>
                      <a:r>
                        <a:rPr lang="en-US" sz="14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View (PV) and non-PV names for a case record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Multiple Names Enhancement (Dec. 2019)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863857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Provide data analytics and output reports related to vital status discrepancies by exchanging death data from three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different </a:t>
                      </a:r>
                      <a:r>
                        <a:rPr lang="en-US" sz="14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death document data sources in eHARS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Vital Status Check Enhancement </a:t>
                      </a:r>
                      <a:br>
                        <a:rPr lang="en-US" sz="14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</a:br>
                      <a:r>
                        <a:rPr lang="en-US" sz="14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(Sept. 2020)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922101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FBB6B016-397D-DA49-A255-5920429F7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77" y="146862"/>
            <a:ext cx="8842445" cy="45173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5J Enhancements (Current)</a:t>
            </a:r>
          </a:p>
        </p:txBody>
      </p:sp>
    </p:spTree>
    <p:extLst>
      <p:ext uri="{BB962C8B-B14F-4D97-AF65-F5344CB8AC3E}">
        <p14:creationId xmlns:p14="http://schemas.microsoft.com/office/powerpoint/2010/main" val="295390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EA474D-FA0B-154C-A536-1F8D2B0E8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5J  Results: Names Enhancement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34D1187A-D02B-744B-827C-E241055F28F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538288"/>
          <a:ext cx="8229600" cy="458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222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563F41-766B-E244-BB96-CEAE94862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Work with George Washington (GW) University and DC Department of Health</a:t>
            </a:r>
            <a:br>
              <a:rPr lang="en-US" dirty="0"/>
            </a:br>
            <a:endParaRPr lang="en-US" dirty="0"/>
          </a:p>
          <a:p>
            <a:r>
              <a:rPr lang="en-US" dirty="0"/>
              <a:t>Match data from the DC Cohort study with DC DOH data, including HIV surveillance, STI, TB, and Hepatitis</a:t>
            </a:r>
            <a:br>
              <a:rPr lang="en-US" dirty="0"/>
            </a:br>
            <a:endParaRPr lang="en-US" dirty="0"/>
          </a:p>
          <a:p>
            <a:r>
              <a:rPr lang="en-US" dirty="0"/>
              <a:t>Allow GW to receive data with no PHI to meet IRB requirements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6C3796-1ABE-8D49-BC90-14AB92E63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 Cohort Project</a:t>
            </a:r>
          </a:p>
        </p:txBody>
      </p:sp>
    </p:spTree>
    <p:extLst>
      <p:ext uri="{BB962C8B-B14F-4D97-AF65-F5344CB8AC3E}">
        <p14:creationId xmlns:p14="http://schemas.microsoft.com/office/powerpoint/2010/main" val="145714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563F41-766B-E244-BB96-CEAE94862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 with DC, MD, and VA to share STI surveillance and partner services data among jurisdictions</a:t>
            </a:r>
            <a:br>
              <a:rPr lang="en-US" dirty="0"/>
            </a:br>
            <a:endParaRPr lang="en-US" dirty="0"/>
          </a:p>
          <a:p>
            <a:r>
              <a:rPr lang="en-US" dirty="0"/>
              <a:t>Will replace manual process of Disease Intervention Specialists and other staff calling to obtain data needed for case investigations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6C3796-1ABE-8D49-BC90-14AB92E63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 Project</a:t>
            </a:r>
          </a:p>
        </p:txBody>
      </p:sp>
    </p:spTree>
    <p:extLst>
      <p:ext uri="{BB962C8B-B14F-4D97-AF65-F5344CB8AC3E}">
        <p14:creationId xmlns:p14="http://schemas.microsoft.com/office/powerpoint/2010/main" val="176350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datastream_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0" y="293030"/>
            <a:ext cx="9130740" cy="57189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7230428" y="5497440"/>
            <a:ext cx="1496307" cy="285750"/>
          </a:xfrm>
        </p:spPr>
        <p:txBody>
          <a:bodyPr anchor="b">
            <a:normAutofit fontScale="92500" lnSpcReduction="20000"/>
          </a:bodyPr>
          <a:lstStyle/>
          <a:p>
            <a:pPr marL="0" indent="0" algn="r">
              <a:buFont typeface="Wingdings" charset="0"/>
              <a:buNone/>
              <a:defRPr/>
            </a:pPr>
            <a:r>
              <a:rPr lang="en-US" sz="1600" dirty="0">
                <a:latin typeface="Arial" charset="0"/>
                <a:ea typeface="MS PGothic" charset="0"/>
                <a:cs typeface="MS PGothic" charset="0"/>
              </a:rPr>
              <a:t>April  2021</a:t>
            </a:r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5615147" y="3718933"/>
            <a:ext cx="3230563" cy="154765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2301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45561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2pPr>
            <a:lvl3pPr marL="679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charset="0"/>
              <a:buChar char="l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buChar char="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CC"/>
                </a:solidFill>
                <a:latin typeface="Frutiger 87ExtraBlackCn" pitchFamily="34" charset="0"/>
                <a:ea typeface="MS PGothic" pitchFamily="34" charset="-128"/>
                <a:cs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>
                <a:solidFill>
                  <a:srgbClr val="0000CC"/>
                </a:solidFill>
                <a:latin typeface="Frutiger 87ExtraBlackCn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>
                <a:solidFill>
                  <a:srgbClr val="0000CC"/>
                </a:solidFill>
                <a:latin typeface="Frutiger 87ExtraBlackCn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>
                <a:solidFill>
                  <a:srgbClr val="0000CC"/>
                </a:solidFill>
                <a:latin typeface="Frutiger 87ExtraBlackCn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>
                <a:solidFill>
                  <a:srgbClr val="0000CC"/>
                </a:solidFill>
                <a:latin typeface="Frutiger 87ExtraBlackCn" pitchFamily="34" charset="0"/>
              </a:defRPr>
            </a:lvl9pPr>
          </a:lstStyle>
          <a:p>
            <a:pPr marL="0" indent="0" algn="r">
              <a:buFont typeface="Wingdings" charset="0"/>
              <a:buNone/>
              <a:defRPr/>
            </a:pPr>
            <a:endParaRPr lang="en-US" sz="700" b="0" kern="0" dirty="0">
              <a:latin typeface="Arial" charset="0"/>
              <a:ea typeface="MS PGothic" charset="0"/>
              <a:cs typeface="MS PGothic" charset="0"/>
            </a:endParaRPr>
          </a:p>
          <a:p>
            <a:pPr marL="0" indent="0" algn="r">
              <a:buFont typeface="Wingdings" charset="0"/>
              <a:buNone/>
              <a:defRPr/>
            </a:pPr>
            <a:r>
              <a:rPr lang="en-US" sz="1800" b="0" kern="0" dirty="0">
                <a:latin typeface="Arial" charset="0"/>
                <a:ea typeface="MS PGothic" charset="0"/>
                <a:cs typeface="MS PGothic" charset="0"/>
              </a:rPr>
              <a:t>	</a:t>
            </a:r>
            <a:r>
              <a:rPr lang="en-US" sz="1400" b="0" kern="0" dirty="0">
                <a:latin typeface="Arial" charset="0"/>
                <a:ea typeface="MS PGothic" charset="0"/>
                <a:cs typeface="MS PGothic" charset="0"/>
              </a:rPr>
              <a:t>J. C. Smart, Ph.D.</a:t>
            </a:r>
          </a:p>
          <a:p>
            <a:pPr marL="0" indent="0" algn="r">
              <a:buFont typeface="Wingdings" charset="0"/>
              <a:buNone/>
              <a:defRPr/>
            </a:pPr>
            <a:r>
              <a:rPr lang="en-US" sz="900" b="0" i="1" kern="0" dirty="0" err="1">
                <a:latin typeface="Arial" charset="0"/>
                <a:ea typeface="MS PGothic" charset="0"/>
                <a:cs typeface="MS PGothic" charset="0"/>
              </a:rPr>
              <a:t>AvesTerra</a:t>
            </a:r>
            <a:r>
              <a:rPr lang="en-US" sz="900" b="0" i="1" kern="0" dirty="0">
                <a:latin typeface="Arial" charset="0"/>
                <a:ea typeface="MS PGothic" charset="0"/>
                <a:cs typeface="MS PGothic" charset="0"/>
              </a:rPr>
              <a:t>/ATra Chief Scientist</a:t>
            </a:r>
          </a:p>
          <a:p>
            <a:pPr marL="0" indent="0" algn="r">
              <a:buFont typeface="Wingdings" charset="0"/>
              <a:buNone/>
              <a:defRPr/>
            </a:pPr>
            <a:r>
              <a:rPr lang="en-US" sz="900" b="0" i="1" kern="0" dirty="0">
                <a:latin typeface="Arial" charset="0"/>
                <a:ea typeface="MS PGothic" charset="0"/>
                <a:cs typeface="MS PGothic" charset="0"/>
              </a:rPr>
              <a:t>Research Professor</a:t>
            </a:r>
          </a:p>
          <a:p>
            <a:pPr marL="0" indent="0" algn="r">
              <a:buFont typeface="Wingdings" charset="0"/>
              <a:buNone/>
              <a:defRPr/>
            </a:pPr>
            <a:r>
              <a:rPr lang="en-US" sz="900" b="1" kern="0" dirty="0">
                <a:latin typeface="Arial" charset="0"/>
                <a:ea typeface="MS PGothic" charset="0"/>
                <a:cs typeface="MS PGothic" charset="0"/>
              </a:rPr>
              <a:t>Department of Computer Science</a:t>
            </a:r>
          </a:p>
          <a:p>
            <a:pPr marL="0" indent="0" algn="r">
              <a:buFont typeface="Wingdings" charset="0"/>
              <a:buNone/>
              <a:defRPr/>
            </a:pPr>
            <a:r>
              <a:rPr lang="en-US" sz="900" b="1" kern="0" dirty="0">
                <a:latin typeface="Arial" charset="0"/>
                <a:ea typeface="MS PGothic" charset="0"/>
                <a:cs typeface="MS PGothic" charset="0"/>
              </a:rPr>
              <a:t>Office of the Senior Vice President for Research</a:t>
            </a:r>
          </a:p>
          <a:p>
            <a:pPr marL="0" indent="0" algn="r">
              <a:buFont typeface="Wingdings" charset="0"/>
              <a:buNone/>
              <a:defRPr/>
            </a:pPr>
            <a:r>
              <a:rPr lang="en-US" sz="900" b="1" kern="0" dirty="0" err="1">
                <a:latin typeface="Arial" charset="0"/>
                <a:ea typeface="MS PGothic" charset="0"/>
                <a:cs typeface="MS PGothic" charset="0"/>
              </a:rPr>
              <a:t>smart@georgetown.edu</a:t>
            </a:r>
            <a:endParaRPr lang="en-US" sz="900" b="1" kern="0" dirty="0">
              <a:latin typeface="Arial" charset="0"/>
              <a:ea typeface="MS PGothic" charset="0"/>
              <a:cs typeface="MS PGothic" charset="0"/>
            </a:endParaRPr>
          </a:p>
          <a:p>
            <a:pPr marL="0" indent="0" algn="r">
              <a:buFont typeface="Wingdings" charset="0"/>
              <a:buNone/>
              <a:defRPr/>
            </a:pPr>
            <a:endParaRPr lang="en-US" sz="1050" b="1" kern="0" dirty="0">
              <a:latin typeface="Arial" charset="0"/>
              <a:ea typeface="MS PGothic" charset="0"/>
              <a:cs typeface="MS PGothic" charset="0"/>
            </a:endParaRPr>
          </a:p>
          <a:p>
            <a:pPr marL="0" indent="0" algn="r">
              <a:buFont typeface="Wingdings" charset="0"/>
              <a:buNone/>
              <a:defRPr/>
            </a:pPr>
            <a:endParaRPr lang="en-US" sz="1050" b="0" kern="0" dirty="0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5366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5828048" y="2408721"/>
            <a:ext cx="3017662" cy="943244"/>
          </a:xfrm>
          <a:noFill/>
        </p:spPr>
        <p:txBody>
          <a:bodyPr tIns="0" rIns="0" bIns="0">
            <a:normAutofit fontScale="90000"/>
          </a:bodyPr>
          <a:lstStyle/>
          <a:p>
            <a:pPr algn="ctr"/>
            <a:r>
              <a:rPr lang="en-US" sz="1800" i="1" dirty="0">
                <a:solidFill>
                  <a:srgbClr val="0432FF"/>
                </a:solidFill>
                <a:latin typeface="Arial" charset="0"/>
                <a:ea typeface="MS PGothic" charset="0"/>
                <a:cs typeface="MS PGothic" charset="0"/>
              </a:rPr>
              <a:t>A Secure Method for Analysis of Private Information</a:t>
            </a:r>
            <a:br>
              <a:rPr lang="en-US" sz="1800" i="1" dirty="0">
                <a:solidFill>
                  <a:srgbClr val="FF0000"/>
                </a:solidFill>
                <a:latin typeface="Arial" charset="0"/>
                <a:ea typeface="MS PGothic" charset="0"/>
                <a:cs typeface="MS PGothic" charset="0"/>
              </a:rPr>
            </a:br>
            <a:r>
              <a:rPr lang="en-US" sz="1800" i="1" dirty="0">
                <a:solidFill>
                  <a:srgbClr val="FF0000"/>
                </a:solidFill>
                <a:latin typeface="Arial" charset="0"/>
                <a:ea typeface="MS PGothic" charset="0"/>
                <a:cs typeface="MS PGothic" charset="0"/>
              </a:rPr>
              <a:t>ATra</a:t>
            </a:r>
            <a:r>
              <a:rPr lang="en-US" sz="1800" i="1" baseline="30000" dirty="0">
                <a:solidFill>
                  <a:srgbClr val="FF0000"/>
                </a:solidFill>
                <a:latin typeface="Arial" charset="0"/>
                <a:ea typeface="MS PGothic" charset="0"/>
                <a:cs typeface="MS PGothic" charset="0"/>
              </a:rPr>
              <a:t>TM</a:t>
            </a:r>
            <a:r>
              <a:rPr lang="en-US" sz="1800" i="1" dirty="0">
                <a:solidFill>
                  <a:srgbClr val="FF0000"/>
                </a:solidFill>
                <a:latin typeface="Arial" charset="0"/>
                <a:ea typeface="MS PGothic" charset="0"/>
                <a:cs typeface="MS PGothic" charset="0"/>
              </a:rPr>
              <a:t> Roadmap Update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18" b="56648"/>
          <a:stretch/>
        </p:blipFill>
        <p:spPr>
          <a:xfrm>
            <a:off x="5828048" y="954384"/>
            <a:ext cx="3023216" cy="113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4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0E27C7-782A-6449-91AE-07E24DB20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ATra</a:t>
            </a:r>
            <a:r>
              <a:rPr lang="en-US" baseline="30000" dirty="0"/>
              <a:t>TM</a:t>
            </a:r>
            <a:r>
              <a:rPr lang="en-US" dirty="0"/>
              <a:t> Functionality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4DB48325-6C46-B04C-AA49-6011F64085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692674"/>
              </p:ext>
            </p:extLst>
          </p:nvPr>
        </p:nvGraphicFramePr>
        <p:xfrm>
          <a:off x="457200" y="1187116"/>
          <a:ext cx="8444753" cy="47858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8788">
                  <a:extLst>
                    <a:ext uri="{9D8B030D-6E8A-4147-A177-3AD203B41FA5}">
                      <a16:colId xmlns:a16="http://schemas.microsoft.com/office/drawing/2014/main" val="4266234825"/>
                    </a:ext>
                  </a:extLst>
                </a:gridCol>
                <a:gridCol w="2675965">
                  <a:extLst>
                    <a:ext uri="{9D8B030D-6E8A-4147-A177-3AD203B41FA5}">
                      <a16:colId xmlns:a16="http://schemas.microsoft.com/office/drawing/2014/main" val="3047020578"/>
                    </a:ext>
                  </a:extLst>
                </a:gridCol>
              </a:tblGrid>
              <a:tr h="856157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Enhancement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Implementation in the ATra</a:t>
                      </a:r>
                      <a:r>
                        <a:rPr lang="en-US" sz="2000" b="1" baseline="300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TM</a:t>
                      </a:r>
                      <a:r>
                        <a:rPr lang="en-US" sz="2000" b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Black Box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550482"/>
                  </a:ext>
                </a:extLst>
              </a:tr>
              <a:tr h="1055725">
                <a:tc>
                  <a:txBody>
                    <a:bodyPr/>
                    <a:lstStyle/>
                    <a:p>
                      <a:r>
                        <a:rPr lang="en-US" sz="2000" u="sng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Templating</a:t>
                      </a:r>
                      <a:r>
                        <a:rPr lang="en-US" sz="20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: Matching with other datasets (including Ryan White, Medicaid, other local data)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October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874313"/>
                  </a:ext>
                </a:extLst>
              </a:tr>
              <a:tr h="1480865">
                <a:tc>
                  <a:txBody>
                    <a:bodyPr/>
                    <a:lstStyle/>
                    <a:p>
                      <a:r>
                        <a:rPr lang="en-US" sz="2000" u="sng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Analytics</a:t>
                      </a:r>
                      <a:r>
                        <a:rPr lang="en-US" sz="20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: Summaries for geographical areas, including Ryan White Part A and summaries including key HIV outcomes (retention, viral suppression) for specific groups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March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537111"/>
                  </a:ext>
                </a:extLst>
              </a:tr>
              <a:tr h="1243421">
                <a:tc>
                  <a:txBody>
                    <a:bodyPr/>
                    <a:lstStyle/>
                    <a:p>
                      <a:r>
                        <a:rPr lang="en-US" sz="2000" u="sng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On-Demand Matching</a:t>
                      </a:r>
                      <a:r>
                        <a:rPr lang="en-US" sz="20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: can perform runs at any time and only get new data (such as labs, address, </a:t>
                      </a:r>
                      <a:r>
                        <a:rPr lang="en-US" sz="2000" dirty="0" err="1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etc</a:t>
                      </a:r>
                      <a:r>
                        <a:rPr lang="en-US" sz="20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Summer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04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79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33"/>
          <p:cNvSpPr>
            <a:spLocks noGrp="1"/>
          </p:cNvSpPr>
          <p:nvPr>
            <p:ph type="ctrTitle"/>
          </p:nvPr>
        </p:nvSpPr>
        <p:spPr bwMode="auto">
          <a:xfrm>
            <a:off x="106350" y="160395"/>
            <a:ext cx="6747741" cy="6127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ts val="2875"/>
              </a:lnSpc>
            </a:pPr>
            <a:r>
              <a:rPr lang="en-US" sz="2800" b="1" dirty="0">
                <a:latin typeface="+mj-lt"/>
                <a:ea typeface="ＭＳ Ｐゴシック" charset="0"/>
                <a:cs typeface="Tahoma" charset="0"/>
              </a:rPr>
              <a:t>Top Goals: ATra</a:t>
            </a:r>
            <a:r>
              <a:rPr lang="en-US" sz="2800" b="1" baseline="30000" dirty="0">
                <a:latin typeface="+mj-lt"/>
                <a:ea typeface="ＭＳ Ｐゴシック" charset="0"/>
                <a:cs typeface="Tahoma" charset="0"/>
              </a:rPr>
              <a:t>TM</a:t>
            </a:r>
            <a:r>
              <a:rPr lang="en-US" sz="2800" b="1" dirty="0">
                <a:latin typeface="+mj-lt"/>
                <a:ea typeface="ＭＳ Ｐゴシック" charset="0"/>
                <a:cs typeface="Tahoma" charset="0"/>
              </a:rPr>
              <a:t> Version 4 &amp; Version 5</a:t>
            </a:r>
            <a:endParaRPr lang="en-US" sz="2800" b="1" i="1" dirty="0">
              <a:solidFill>
                <a:srgbClr val="FF0000"/>
              </a:solidFill>
              <a:latin typeface="+mj-lt"/>
              <a:ea typeface="ＭＳ Ｐゴシック" charset="0"/>
              <a:cs typeface="Tahoma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C892D6-896E-D74B-BC27-41C26A7F7FC8}"/>
              </a:ext>
            </a:extLst>
          </p:cNvPr>
          <p:cNvSpPr txBox="1"/>
          <p:nvPr/>
        </p:nvSpPr>
        <p:spPr>
          <a:xfrm>
            <a:off x="224725" y="1111579"/>
            <a:ext cx="891927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365250" algn="l"/>
              </a:tabLst>
            </a:pPr>
            <a:r>
              <a:rPr lang="en-US" sz="1800" u="sng" dirty="0"/>
              <a:t>Goal 1 – Ease of Use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1365250" algn="l"/>
              </a:tabLst>
            </a:pPr>
            <a:r>
              <a:rPr lang="en-US" sz="1800" dirty="0"/>
              <a:t>Streamline graphical user interface to improve usability/reduce errors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1365250" algn="l"/>
              </a:tabLst>
            </a:pPr>
            <a:r>
              <a:rPr lang="en-US" sz="1800" dirty="0"/>
              <a:t>Provide ”On Demand” matching and analysis 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1365250" algn="l"/>
              </a:tabLst>
            </a:pPr>
            <a:r>
              <a:rPr lang="en-US" sz="1800" dirty="0"/>
              <a:t>Significantly reduce data load time 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1365250" algn="l"/>
              </a:tabLst>
            </a:pPr>
            <a:r>
              <a:rPr lang="en-US" sz="1800" dirty="0"/>
              <a:t>Reduce need for opening/closing of the “Black Box”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1365250" algn="l"/>
              </a:tabLst>
            </a:pPr>
            <a:r>
              <a:rPr lang="en-US" sz="1800" dirty="0"/>
              <a:t>Ability for multiple/simultaneous matching/analytic sessions</a:t>
            </a:r>
          </a:p>
          <a:p>
            <a:pPr>
              <a:tabLst>
                <a:tab pos="1365250" algn="l"/>
              </a:tabLst>
            </a:pPr>
            <a:r>
              <a:rPr lang="en-US" sz="1800" u="sng" dirty="0"/>
              <a:t>Goal 2 – Functionality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1365250" algn="l"/>
              </a:tabLst>
            </a:pPr>
            <a:r>
              <a:rPr lang="en-US" sz="1800" dirty="0"/>
              <a:t>Flexible input file formats and fields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1365250" algn="l"/>
              </a:tabLst>
            </a:pPr>
            <a:r>
              <a:rPr lang="en-US" sz="1800" dirty="0"/>
              <a:t>Automated/streamlined data validation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1365250" algn="l"/>
              </a:tabLst>
            </a:pPr>
            <a:r>
              <a:rPr lang="en-US" sz="1800" dirty="0"/>
              <a:t>Ability to process new and changing data sources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1365250" algn="l"/>
              </a:tabLst>
            </a:pPr>
            <a:r>
              <a:rPr lang="en-US" sz="1800" dirty="0"/>
              <a:t>Ability to dynamically add new analytics capabilities and features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1365250" algn="l"/>
              </a:tabLst>
            </a:pPr>
            <a:r>
              <a:rPr lang="en-US" sz="1800" dirty="0"/>
              <a:t>Improved pre- and post-processing service support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1365250" algn="l"/>
              </a:tabLst>
            </a:pPr>
            <a:r>
              <a:rPr lang="en-US" sz="1800" dirty="0"/>
              <a:t>Generalize for applications beyond </a:t>
            </a:r>
            <a:r>
              <a:rPr lang="en-US" sz="1800" dirty="0" err="1"/>
              <a:t>eHARS</a:t>
            </a:r>
            <a:r>
              <a:rPr lang="en-US" sz="1800" dirty="0"/>
              <a:t>/RIDR</a:t>
            </a:r>
          </a:p>
          <a:p>
            <a:pPr>
              <a:tabLst>
                <a:tab pos="1365250" algn="l"/>
              </a:tabLst>
            </a:pPr>
            <a:r>
              <a:rPr lang="en-US" sz="1800" u="sng" dirty="0"/>
              <a:t>Goal 3 – Security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1365250" algn="l"/>
              </a:tabLst>
            </a:pPr>
            <a:r>
              <a:rPr lang="en-US" sz="1800" dirty="0"/>
              <a:t>Further enhanced data protection and security/isolation measures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1365250" algn="l"/>
              </a:tabLst>
            </a:pPr>
            <a:r>
              <a:rPr lang="en-US" sz="1800" dirty="0"/>
              <a:t>Offload non-critical tasks from “Black Box” to client application</a:t>
            </a:r>
          </a:p>
        </p:txBody>
      </p:sp>
    </p:spTree>
    <p:extLst>
      <p:ext uri="{BB962C8B-B14F-4D97-AF65-F5344CB8AC3E}">
        <p14:creationId xmlns:p14="http://schemas.microsoft.com/office/powerpoint/2010/main" val="2660387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F4BA95-1C1F-5848-840F-43356EA8E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ATra</a:t>
            </a:r>
            <a:r>
              <a:rPr lang="en-US" baseline="30000" dirty="0"/>
              <a:t>TM</a:t>
            </a:r>
            <a:r>
              <a:rPr lang="en-US" dirty="0"/>
              <a:t> Black Box system</a:t>
            </a:r>
          </a:p>
          <a:p>
            <a:r>
              <a:rPr lang="en-US" dirty="0"/>
              <a:t>Overview of current ATra</a:t>
            </a:r>
            <a:r>
              <a:rPr lang="en-US" baseline="30000" dirty="0"/>
              <a:t>TM</a:t>
            </a:r>
            <a:r>
              <a:rPr lang="en-US" dirty="0"/>
              <a:t> projects</a:t>
            </a:r>
          </a:p>
          <a:p>
            <a:r>
              <a:rPr lang="en-US" dirty="0"/>
              <a:t>Future directions for ATra</a:t>
            </a:r>
            <a:r>
              <a:rPr lang="en-US" baseline="30000" dirty="0"/>
              <a:t>TM</a:t>
            </a:r>
            <a:r>
              <a:rPr lang="en-US" dirty="0"/>
              <a:t> work</a:t>
            </a:r>
          </a:p>
          <a:p>
            <a:r>
              <a:rPr lang="en-US" dirty="0"/>
              <a:t>Contact information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1FEF4B-347B-6248-B9EE-5384833A2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93343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5CB7E981-2279-0046-95F6-68E41E0C7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5589" y="1083783"/>
            <a:ext cx="3470909" cy="4246635"/>
          </a:xfrm>
          <a:prstGeom prst="rect">
            <a:avLst/>
          </a:prstGeom>
          <a:noFill/>
          <a:ln w="25400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 marL="230188" indent="-23018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b="0"/>
          </a:p>
        </p:txBody>
      </p:sp>
      <p:sp>
        <p:nvSpPr>
          <p:cNvPr id="19459" name="Rectangle 12">
            <a:extLst>
              <a:ext uri="{FF2B5EF4-FFF2-40B4-BE49-F238E27FC236}">
                <a16:creationId xmlns:a16="http://schemas.microsoft.com/office/drawing/2014/main" id="{86F6A814-03F6-B541-BC39-E4E07213A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7415" y="1363690"/>
            <a:ext cx="2685434" cy="3687219"/>
          </a:xfrm>
          <a:prstGeom prst="rect">
            <a:avLst/>
          </a:prstGeom>
          <a:solidFill>
            <a:srgbClr val="FFFF00"/>
          </a:solidFill>
          <a:ln w="76200">
            <a:solidFill>
              <a:srgbClr val="C00000"/>
            </a:solidFill>
            <a:round/>
            <a:headEnd/>
            <a:tailEnd/>
          </a:ln>
        </p:spPr>
        <p:txBody>
          <a:bodyPr wrap="none" lIns="0" tIns="0" rIns="0" bIns="0"/>
          <a:lstStyle>
            <a:lvl1pPr marL="230188" indent="-23018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b="0"/>
          </a:p>
        </p:txBody>
      </p:sp>
      <p:pic>
        <p:nvPicPr>
          <p:cNvPr id="19471" name="Picture 3" descr="C:\Program Files (x86)\Microsoft Office\MEDIA\CAGCAT10\j0195384.wmf">
            <a:extLst>
              <a:ext uri="{FF2B5EF4-FFF2-40B4-BE49-F238E27FC236}">
                <a16:creationId xmlns:a16="http://schemas.microsoft.com/office/drawing/2014/main" id="{B2CF8491-B971-B04E-95C1-904C21F6D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27820" y="1951071"/>
            <a:ext cx="860426" cy="87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FBBC4217-7BFB-D44C-A3F6-7E2F7EE8F2A3}"/>
              </a:ext>
            </a:extLst>
          </p:cNvPr>
          <p:cNvCxnSpPr>
            <a:cxnSpLocks/>
          </p:cNvCxnSpPr>
          <p:nvPr/>
        </p:nvCxnSpPr>
        <p:spPr bwMode="auto">
          <a:xfrm>
            <a:off x="3126345" y="1927044"/>
            <a:ext cx="2043404" cy="0"/>
          </a:xfrm>
          <a:prstGeom prst="line">
            <a:avLst/>
          </a:prstGeom>
          <a:noFill/>
          <a:ln w="508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sp>
        <p:nvSpPr>
          <p:cNvPr id="19473" name="TextBox 108">
            <a:extLst>
              <a:ext uri="{FF2B5EF4-FFF2-40B4-BE49-F238E27FC236}">
                <a16:creationId xmlns:a16="http://schemas.microsoft.com/office/drawing/2014/main" id="{898B1CEA-EC9C-BC4D-9D3D-E7787D1CC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7063" y="1399255"/>
            <a:ext cx="1231899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en-US" sz="1100" err="1"/>
              <a:t>Input/Output</a:t>
            </a:r>
            <a:endParaRPr lang="en-US" altLang="en-US" sz="1100"/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en-US" sz="1100"/>
              <a:t>Directories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143E699-944C-BA48-AD49-49913B2468DA}"/>
              </a:ext>
            </a:extLst>
          </p:cNvPr>
          <p:cNvCxnSpPr>
            <a:cxnSpLocks/>
            <a:endCxn id="237" idx="3"/>
          </p:cNvCxnSpPr>
          <p:nvPr/>
        </p:nvCxnSpPr>
        <p:spPr bwMode="auto">
          <a:xfrm flipH="1">
            <a:off x="5612074" y="2418667"/>
            <a:ext cx="481312" cy="901"/>
          </a:xfrm>
          <a:prstGeom prst="line">
            <a:avLst/>
          </a:prstGeom>
          <a:noFill/>
          <a:ln w="508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sp>
        <p:nvSpPr>
          <p:cNvPr id="19483" name="Right Arrow 13">
            <a:extLst>
              <a:ext uri="{FF2B5EF4-FFF2-40B4-BE49-F238E27FC236}">
                <a16:creationId xmlns:a16="http://schemas.microsoft.com/office/drawing/2014/main" id="{271C414B-0C55-8549-BFE0-F6EB4AF30931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7055959" y="5541368"/>
            <a:ext cx="561975" cy="403225"/>
          </a:xfrm>
          <a:prstGeom prst="rightArrow">
            <a:avLst>
              <a:gd name="adj1" fmla="val 50000"/>
              <a:gd name="adj2" fmla="val 50012"/>
            </a:avLst>
          </a:prstGeom>
          <a:solidFill>
            <a:srgbClr val="0432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marL="230188" indent="-23018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100" b="0"/>
          </a:p>
        </p:txBody>
      </p:sp>
      <p:sp>
        <p:nvSpPr>
          <p:cNvPr id="19484" name="Right Arrow 14">
            <a:extLst>
              <a:ext uri="{FF2B5EF4-FFF2-40B4-BE49-F238E27FC236}">
                <a16:creationId xmlns:a16="http://schemas.microsoft.com/office/drawing/2014/main" id="{1A4FD692-63DE-3E40-9AF5-62ED7EEE6F6B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111152" y="5539329"/>
            <a:ext cx="573088" cy="403225"/>
          </a:xfrm>
          <a:prstGeom prst="rightArrow">
            <a:avLst>
              <a:gd name="adj1" fmla="val 50000"/>
              <a:gd name="adj2" fmla="val 50047"/>
            </a:avLst>
          </a:prstGeom>
          <a:solidFill>
            <a:srgbClr val="B5B5B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marL="230188" indent="-23018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100" b="0"/>
          </a:p>
        </p:txBody>
      </p:sp>
      <p:sp>
        <p:nvSpPr>
          <p:cNvPr id="19485" name="TextBox 16">
            <a:extLst>
              <a:ext uri="{FF2B5EF4-FFF2-40B4-BE49-F238E27FC236}">
                <a16:creationId xmlns:a16="http://schemas.microsoft.com/office/drawing/2014/main" id="{5D352F8B-3DF7-804E-8D2E-FBF2010F6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4775" y="5976110"/>
            <a:ext cx="6080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100" dirty="0"/>
              <a:t>Power</a:t>
            </a:r>
          </a:p>
        </p:txBody>
      </p:sp>
      <p:sp>
        <p:nvSpPr>
          <p:cNvPr id="19486" name="TextBox 17">
            <a:extLst>
              <a:ext uri="{FF2B5EF4-FFF2-40B4-BE49-F238E27FC236}">
                <a16:creationId xmlns:a16="http://schemas.microsoft.com/office/drawing/2014/main" id="{5410265C-6F8A-3347-BE17-0EEEBB434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4489" y="5955871"/>
            <a:ext cx="7096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100" dirty="0"/>
              <a:t>Cooling</a:t>
            </a:r>
          </a:p>
        </p:txBody>
      </p:sp>
      <p:sp>
        <p:nvSpPr>
          <p:cNvPr id="19487" name="Right Arrow 117">
            <a:extLst>
              <a:ext uri="{FF2B5EF4-FFF2-40B4-BE49-F238E27FC236}">
                <a16:creationId xmlns:a16="http://schemas.microsoft.com/office/drawing/2014/main" id="{8DC4D0CB-14EA-7A42-AE47-1AFEF310C9F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567802" y="5531050"/>
            <a:ext cx="561975" cy="404812"/>
          </a:xfrm>
          <a:prstGeom prst="rightArrow">
            <a:avLst>
              <a:gd name="adj1" fmla="val 50000"/>
              <a:gd name="adj2" fmla="val 49816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marL="230188" indent="-23018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b="0"/>
          </a:p>
        </p:txBody>
      </p:sp>
      <p:sp>
        <p:nvSpPr>
          <p:cNvPr id="19500" name="Internal Storage 601">
            <a:extLst>
              <a:ext uri="{FF2B5EF4-FFF2-40B4-BE49-F238E27FC236}">
                <a16:creationId xmlns:a16="http://schemas.microsoft.com/office/drawing/2014/main" id="{5210DC18-BA41-A94E-B122-4CA1587F0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8267" y="1759843"/>
            <a:ext cx="429549" cy="396321"/>
          </a:xfrm>
          <a:prstGeom prst="flowChartInternalStorag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230188" indent="-23018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b="0"/>
          </a:p>
        </p:txBody>
      </p:sp>
      <p:sp>
        <p:nvSpPr>
          <p:cNvPr id="19508" name="TextBox 129">
            <a:extLst>
              <a:ext uri="{FF2B5EF4-FFF2-40B4-BE49-F238E27FC236}">
                <a16:creationId xmlns:a16="http://schemas.microsoft.com/office/drawing/2014/main" id="{A20AFBEA-F4A3-3C4B-9447-2F3562D57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8250" y="1419244"/>
            <a:ext cx="15509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100" i="1"/>
              <a:t>Encrypted Data Transfer</a:t>
            </a:r>
          </a:p>
        </p:txBody>
      </p:sp>
      <p:sp>
        <p:nvSpPr>
          <p:cNvPr id="19510" name="TextBox 129">
            <a:extLst>
              <a:ext uri="{FF2B5EF4-FFF2-40B4-BE49-F238E27FC236}">
                <a16:creationId xmlns:a16="http://schemas.microsoft.com/office/drawing/2014/main" id="{1517D1BD-9B4F-2640-BD3E-D53D7C961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312" y="2200833"/>
            <a:ext cx="7688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000" i="1"/>
              <a:t>*.txt, *.log</a:t>
            </a:r>
          </a:p>
        </p:txBody>
      </p:sp>
      <p:sp>
        <p:nvSpPr>
          <p:cNvPr id="19513" name="Rectangle 551">
            <a:extLst>
              <a:ext uri="{FF2B5EF4-FFF2-40B4-BE49-F238E27FC236}">
                <a16:creationId xmlns:a16="http://schemas.microsoft.com/office/drawing/2014/main" id="{9526F73C-7EC9-724D-B390-886036212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1126" y="1725433"/>
            <a:ext cx="752177" cy="319888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marL="230188" indent="-23018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b="0"/>
          </a:p>
        </p:txBody>
      </p:sp>
      <p:sp>
        <p:nvSpPr>
          <p:cNvPr id="235" name="Title 1">
            <a:extLst>
              <a:ext uri="{FF2B5EF4-FFF2-40B4-BE49-F238E27FC236}">
                <a16:creationId xmlns:a16="http://schemas.microsoft.com/office/drawing/2014/main" id="{70F2869E-4EC7-0C44-915D-01861EA05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258" y="183048"/>
            <a:ext cx="7318375" cy="421461"/>
          </a:xfrm>
        </p:spPr>
        <p:txBody>
          <a:bodyPr>
            <a:noAutofit/>
          </a:bodyPr>
          <a:lstStyle/>
          <a:p>
            <a:r>
              <a:rPr lang="en-US" altLang="ja-JP" sz="3200" dirty="0">
                <a:ea typeface="MS PGothic" charset="-128"/>
              </a:rPr>
              <a:t>ATra</a:t>
            </a:r>
            <a:r>
              <a:rPr lang="en-US" altLang="ja-JP" sz="3200" baseline="30000" dirty="0">
                <a:ea typeface="MS PGothic" charset="-128"/>
              </a:rPr>
              <a:t>TM</a:t>
            </a:r>
            <a:r>
              <a:rPr lang="en-US" altLang="ja-JP" sz="3200" dirty="0">
                <a:ea typeface="MS PGothic" charset="-128"/>
              </a:rPr>
              <a:t> </a:t>
            </a:r>
            <a:r>
              <a:rPr lang="en-US" altLang="x-none" sz="3200" dirty="0">
                <a:ea typeface="MS PGothic" charset="-128"/>
              </a:rPr>
              <a:t>Platform (V4)</a:t>
            </a:r>
            <a:endParaRPr lang="en-US" altLang="x-none" sz="3200" i="1" dirty="0">
              <a:solidFill>
                <a:srgbClr val="0432FF"/>
              </a:solidFill>
              <a:ea typeface="MS PGothic" charset="-128"/>
            </a:endParaRPr>
          </a:p>
        </p:txBody>
      </p:sp>
      <p:sp>
        <p:nvSpPr>
          <p:cNvPr id="237" name="Internal Storage 601">
            <a:extLst>
              <a:ext uri="{FF2B5EF4-FFF2-40B4-BE49-F238E27FC236}">
                <a16:creationId xmlns:a16="http://schemas.microsoft.com/office/drawing/2014/main" id="{EEA458E7-7ED2-344D-80AD-FBED491E8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4007" y="2217457"/>
            <a:ext cx="438067" cy="404221"/>
          </a:xfrm>
          <a:prstGeom prst="flowChartInternalStorag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230188" indent="-23018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b="0"/>
          </a:p>
        </p:txBody>
      </p:sp>
      <p:sp>
        <p:nvSpPr>
          <p:cNvPr id="242" name="Internal Storage 601">
            <a:extLst>
              <a:ext uri="{FF2B5EF4-FFF2-40B4-BE49-F238E27FC236}">
                <a16:creationId xmlns:a16="http://schemas.microsoft.com/office/drawing/2014/main" id="{22700AD4-F725-7A43-82C6-F32D44864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4009" y="2750348"/>
            <a:ext cx="429549" cy="396321"/>
          </a:xfrm>
          <a:prstGeom prst="flowChartInternalStorag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230188" indent="-23018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b="0"/>
          </a:p>
        </p:txBody>
      </p:sp>
      <p:sp>
        <p:nvSpPr>
          <p:cNvPr id="243" name="Internal Storage 601">
            <a:extLst>
              <a:ext uri="{FF2B5EF4-FFF2-40B4-BE49-F238E27FC236}">
                <a16:creationId xmlns:a16="http://schemas.microsoft.com/office/drawing/2014/main" id="{26986E6D-5311-CA4E-9536-E27278510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9749" y="3207962"/>
            <a:ext cx="438067" cy="404221"/>
          </a:xfrm>
          <a:prstGeom prst="flowChartInternalStorag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230188" indent="-23018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b="0"/>
          </a:p>
        </p:txBody>
      </p:sp>
      <p:sp>
        <p:nvSpPr>
          <p:cNvPr id="244" name="Internal Storage 601">
            <a:extLst>
              <a:ext uri="{FF2B5EF4-FFF2-40B4-BE49-F238E27FC236}">
                <a16:creationId xmlns:a16="http://schemas.microsoft.com/office/drawing/2014/main" id="{8480E8C9-493A-7147-98BB-8610B8AFE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3332" y="4004256"/>
            <a:ext cx="429549" cy="396321"/>
          </a:xfrm>
          <a:prstGeom prst="flowChartInternalStorag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230188" indent="-23018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b="0"/>
          </a:p>
        </p:txBody>
      </p:sp>
      <p:sp>
        <p:nvSpPr>
          <p:cNvPr id="245" name="Internal Storage 601">
            <a:extLst>
              <a:ext uri="{FF2B5EF4-FFF2-40B4-BE49-F238E27FC236}">
                <a16:creationId xmlns:a16="http://schemas.microsoft.com/office/drawing/2014/main" id="{0E007BC7-9FC0-C34F-A8CE-5B3140336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9072" y="4461870"/>
            <a:ext cx="438067" cy="404221"/>
          </a:xfrm>
          <a:prstGeom prst="flowChartInternalStorag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230188" indent="-23018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b="0"/>
          </a:p>
        </p:txBody>
      </p:sp>
      <p:sp>
        <p:nvSpPr>
          <p:cNvPr id="246" name="TextBox 78">
            <a:extLst>
              <a:ext uri="{FF2B5EF4-FFF2-40B4-BE49-F238E27FC236}">
                <a16:creationId xmlns:a16="http://schemas.microsoft.com/office/drawing/2014/main" id="{7AE3780B-F089-CC4F-8DB9-858082D0B5A8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5217609" y="3770529"/>
            <a:ext cx="482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100"/>
              <a:t>…</a:t>
            </a:r>
          </a:p>
        </p:txBody>
      </p: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02D5D268-6C31-8B49-A45F-4B778AA7D49A}"/>
              </a:ext>
            </a:extLst>
          </p:cNvPr>
          <p:cNvCxnSpPr>
            <a:cxnSpLocks/>
            <a:stCxn id="237" idx="1"/>
          </p:cNvCxnSpPr>
          <p:nvPr/>
        </p:nvCxnSpPr>
        <p:spPr bwMode="auto">
          <a:xfrm flipH="1" flipV="1">
            <a:off x="3138251" y="2410918"/>
            <a:ext cx="2035756" cy="8650"/>
          </a:xfrm>
          <a:prstGeom prst="line">
            <a:avLst/>
          </a:prstGeom>
          <a:noFill/>
          <a:ln w="508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sp>
        <p:nvSpPr>
          <p:cNvPr id="249" name="TextBox 129">
            <a:extLst>
              <a:ext uri="{FF2B5EF4-FFF2-40B4-BE49-F238E27FC236}">
                <a16:creationId xmlns:a16="http://schemas.microsoft.com/office/drawing/2014/main" id="{2F6A004D-3AD6-634F-A223-76EA7340C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312" y="1909943"/>
            <a:ext cx="9638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000" i="1" dirty="0"/>
              <a:t>*.</a:t>
            </a:r>
            <a:r>
              <a:rPr lang="en-US" altLang="en-US" sz="1000" i="1" dirty="0" err="1"/>
              <a:t>dat</a:t>
            </a:r>
            <a:r>
              <a:rPr lang="en-US" altLang="en-US" sz="1000" i="1" dirty="0"/>
              <a:t>, *.</a:t>
            </a:r>
            <a:r>
              <a:rPr lang="en-US" altLang="en-US" sz="1000" i="1" dirty="0" err="1"/>
              <a:t>atra</a:t>
            </a:r>
            <a:endParaRPr lang="en-US" altLang="en-US" sz="1000" i="1" dirty="0"/>
          </a:p>
        </p:txBody>
      </p:sp>
      <p:pic>
        <p:nvPicPr>
          <p:cNvPr id="256" name="Picture 3" descr="C:\Program Files (x86)\Microsoft Office\MEDIA\CAGCAT10\j0195384.wmf">
            <a:extLst>
              <a:ext uri="{FF2B5EF4-FFF2-40B4-BE49-F238E27FC236}">
                <a16:creationId xmlns:a16="http://schemas.microsoft.com/office/drawing/2014/main" id="{2E9BF6C8-D453-7442-BE68-F4C895D21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23850" y="2957339"/>
            <a:ext cx="860426" cy="87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51272F56-B4BE-1549-A039-F49290C53696}"/>
              </a:ext>
            </a:extLst>
          </p:cNvPr>
          <p:cNvCxnSpPr>
            <a:cxnSpLocks/>
          </p:cNvCxnSpPr>
          <p:nvPr/>
        </p:nvCxnSpPr>
        <p:spPr bwMode="auto">
          <a:xfrm>
            <a:off x="3122375" y="2933312"/>
            <a:ext cx="2043404" cy="0"/>
          </a:xfrm>
          <a:prstGeom prst="line">
            <a:avLst/>
          </a:prstGeom>
          <a:noFill/>
          <a:ln w="508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sp>
        <p:nvSpPr>
          <p:cNvPr id="258" name="TextBox 129">
            <a:extLst>
              <a:ext uri="{FF2B5EF4-FFF2-40B4-BE49-F238E27FC236}">
                <a16:creationId xmlns:a16="http://schemas.microsoft.com/office/drawing/2014/main" id="{5B78291D-067B-5D42-9AA3-03E8A4415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342" y="3207101"/>
            <a:ext cx="7688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000" i="1"/>
              <a:t>*.txt, *.log</a:t>
            </a:r>
          </a:p>
        </p:txBody>
      </p: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50FF48FF-AAE2-6B46-83F5-297A9CA7C3E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134281" y="3417186"/>
            <a:ext cx="2035756" cy="8650"/>
          </a:xfrm>
          <a:prstGeom prst="line">
            <a:avLst/>
          </a:prstGeom>
          <a:noFill/>
          <a:ln w="508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sp>
        <p:nvSpPr>
          <p:cNvPr id="260" name="TextBox 129">
            <a:extLst>
              <a:ext uri="{FF2B5EF4-FFF2-40B4-BE49-F238E27FC236}">
                <a16:creationId xmlns:a16="http://schemas.microsoft.com/office/drawing/2014/main" id="{CEB78BEC-20BF-D843-8B81-37CEC8900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342" y="2916211"/>
            <a:ext cx="9638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000" i="1" dirty="0"/>
              <a:t>*.</a:t>
            </a:r>
            <a:r>
              <a:rPr lang="en-US" altLang="en-US" sz="1000" i="1" dirty="0" err="1"/>
              <a:t>dat</a:t>
            </a:r>
            <a:r>
              <a:rPr lang="en-US" altLang="en-US" sz="1000" i="1" dirty="0"/>
              <a:t>, *.</a:t>
            </a:r>
            <a:r>
              <a:rPr lang="en-US" altLang="en-US" sz="1000" i="1" dirty="0" err="1"/>
              <a:t>atra</a:t>
            </a:r>
            <a:endParaRPr lang="en-US" altLang="en-US" sz="1000" i="1" dirty="0"/>
          </a:p>
        </p:txBody>
      </p:sp>
      <p:pic>
        <p:nvPicPr>
          <p:cNvPr id="275" name="Picture 3" descr="C:\Program Files (x86)\Microsoft Office\MEDIA\CAGCAT10\j0195384.wmf">
            <a:extLst>
              <a:ext uri="{FF2B5EF4-FFF2-40B4-BE49-F238E27FC236}">
                <a16:creationId xmlns:a16="http://schemas.microsoft.com/office/drawing/2014/main" id="{45683054-D0C3-224C-8AC1-091ACF1E2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19593" y="4105386"/>
            <a:ext cx="860424" cy="87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7A69A516-C260-FD48-910D-338AD124B1E8}"/>
              </a:ext>
            </a:extLst>
          </p:cNvPr>
          <p:cNvCxnSpPr>
            <a:cxnSpLocks/>
          </p:cNvCxnSpPr>
          <p:nvPr/>
        </p:nvCxnSpPr>
        <p:spPr bwMode="auto">
          <a:xfrm>
            <a:off x="3118117" y="4146872"/>
            <a:ext cx="2043404" cy="0"/>
          </a:xfrm>
          <a:prstGeom prst="line">
            <a:avLst/>
          </a:prstGeom>
          <a:noFill/>
          <a:ln w="508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sp>
        <p:nvSpPr>
          <p:cNvPr id="277" name="TextBox 129">
            <a:extLst>
              <a:ext uri="{FF2B5EF4-FFF2-40B4-BE49-F238E27FC236}">
                <a16:creationId xmlns:a16="http://schemas.microsoft.com/office/drawing/2014/main" id="{5A29E7AE-7973-D448-BE82-9225E2D87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1084" y="4420661"/>
            <a:ext cx="7688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000" i="1"/>
              <a:t>*.txt, *.log</a:t>
            </a:r>
          </a:p>
        </p:txBody>
      </p: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E33B555C-C4C2-7149-8B87-22A6C2E6D5C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130023" y="4630746"/>
            <a:ext cx="2035756" cy="8650"/>
          </a:xfrm>
          <a:prstGeom prst="line">
            <a:avLst/>
          </a:prstGeom>
          <a:noFill/>
          <a:ln w="508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sp>
        <p:nvSpPr>
          <p:cNvPr id="279" name="TextBox 129">
            <a:extLst>
              <a:ext uri="{FF2B5EF4-FFF2-40B4-BE49-F238E27FC236}">
                <a16:creationId xmlns:a16="http://schemas.microsoft.com/office/drawing/2014/main" id="{78E50F9E-F3C3-EB4D-8775-2DEE77C2A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1084" y="4129771"/>
            <a:ext cx="9638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000" i="1" dirty="0"/>
              <a:t>*.</a:t>
            </a:r>
            <a:r>
              <a:rPr lang="en-US" altLang="en-US" sz="1000" i="1" dirty="0" err="1"/>
              <a:t>dat</a:t>
            </a:r>
            <a:r>
              <a:rPr lang="en-US" altLang="en-US" sz="1000" i="1" dirty="0"/>
              <a:t>, *.</a:t>
            </a:r>
            <a:r>
              <a:rPr lang="en-US" altLang="en-US" sz="1000" i="1" dirty="0" err="1"/>
              <a:t>atra</a:t>
            </a:r>
            <a:endParaRPr lang="en-US" altLang="en-US" sz="1000" i="1" dirty="0"/>
          </a:p>
        </p:txBody>
      </p:sp>
      <p:sp>
        <p:nvSpPr>
          <p:cNvPr id="280" name="TextBox 78">
            <a:extLst>
              <a:ext uri="{FF2B5EF4-FFF2-40B4-BE49-F238E27FC236}">
                <a16:creationId xmlns:a16="http://schemas.microsoft.com/office/drawing/2014/main" id="{F14BFBC5-F4F7-2C45-B9E8-F54019F49B55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3730163" y="3666396"/>
            <a:ext cx="482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/>
              <a:t>…</a:t>
            </a:r>
          </a:p>
        </p:txBody>
      </p: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0C1F317A-C904-E548-999F-3D7BD7023A43}"/>
              </a:ext>
            </a:extLst>
          </p:cNvPr>
          <p:cNvCxnSpPr>
            <a:cxnSpLocks/>
          </p:cNvCxnSpPr>
          <p:nvPr/>
        </p:nvCxnSpPr>
        <p:spPr bwMode="auto">
          <a:xfrm>
            <a:off x="5612074" y="2947875"/>
            <a:ext cx="479168" cy="0"/>
          </a:xfrm>
          <a:prstGeom prst="line">
            <a:avLst/>
          </a:prstGeom>
          <a:noFill/>
          <a:ln w="508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6BA8E568-C9FE-6846-BFA3-705874F48346}"/>
              </a:ext>
            </a:extLst>
          </p:cNvPr>
          <p:cNvCxnSpPr>
            <a:cxnSpLocks/>
          </p:cNvCxnSpPr>
          <p:nvPr/>
        </p:nvCxnSpPr>
        <p:spPr bwMode="auto">
          <a:xfrm>
            <a:off x="5619823" y="4177408"/>
            <a:ext cx="462947" cy="0"/>
          </a:xfrm>
          <a:prstGeom prst="line">
            <a:avLst/>
          </a:prstGeom>
          <a:noFill/>
          <a:ln w="508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486AAABF-2DD6-0440-BF25-03407AAC055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600067" y="3417822"/>
            <a:ext cx="491175" cy="3315"/>
          </a:xfrm>
          <a:prstGeom prst="line">
            <a:avLst/>
          </a:prstGeom>
          <a:noFill/>
          <a:ln w="508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8AE24E3D-588A-214B-B52E-58F8B699AEF8}"/>
              </a:ext>
            </a:extLst>
          </p:cNvPr>
          <p:cNvCxnSpPr>
            <a:cxnSpLocks/>
          </p:cNvCxnSpPr>
          <p:nvPr/>
        </p:nvCxnSpPr>
        <p:spPr bwMode="auto">
          <a:xfrm flipH="1">
            <a:off x="5616694" y="4663980"/>
            <a:ext cx="462947" cy="1"/>
          </a:xfrm>
          <a:prstGeom prst="line">
            <a:avLst/>
          </a:prstGeom>
          <a:noFill/>
          <a:ln w="508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58461761-480A-674F-891A-92D8DC693072}"/>
              </a:ext>
            </a:extLst>
          </p:cNvPr>
          <p:cNvCxnSpPr>
            <a:cxnSpLocks/>
          </p:cNvCxnSpPr>
          <p:nvPr/>
        </p:nvCxnSpPr>
        <p:spPr bwMode="auto">
          <a:xfrm>
            <a:off x="5619822" y="1939550"/>
            <a:ext cx="471420" cy="0"/>
          </a:xfrm>
          <a:prstGeom prst="line">
            <a:avLst/>
          </a:prstGeom>
          <a:noFill/>
          <a:ln w="508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4261314-C7E1-164B-B5C9-5E0B58961E94}"/>
              </a:ext>
            </a:extLst>
          </p:cNvPr>
          <p:cNvSpPr txBox="1"/>
          <p:nvPr/>
        </p:nvSpPr>
        <p:spPr>
          <a:xfrm>
            <a:off x="3290662" y="4730701"/>
            <a:ext cx="1117294" cy="8694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" indent="182880">
              <a:spcBef>
                <a:spcPts val="100"/>
              </a:spcBef>
              <a:buFont typeface="Wingdings" pitchFamily="2" charset="2"/>
              <a:buChar char="§"/>
            </a:pPr>
            <a:r>
              <a:rPr lang="en-US" sz="1200"/>
              <a:t>Patterns</a:t>
            </a:r>
          </a:p>
          <a:p>
            <a:pPr marL="91440" indent="182880">
              <a:spcBef>
                <a:spcPts val="100"/>
              </a:spcBef>
              <a:buFont typeface="Wingdings" pitchFamily="2" charset="2"/>
              <a:buChar char="§"/>
            </a:pPr>
            <a:r>
              <a:rPr lang="en-US" sz="1200"/>
              <a:t>Data</a:t>
            </a:r>
          </a:p>
          <a:p>
            <a:pPr marL="91440" indent="182880">
              <a:spcBef>
                <a:spcPts val="100"/>
              </a:spcBef>
              <a:buFont typeface="Wingdings" pitchFamily="2" charset="2"/>
              <a:buChar char="§"/>
            </a:pPr>
            <a:r>
              <a:rPr lang="en-US" sz="1200"/>
              <a:t>Reports</a:t>
            </a:r>
          </a:p>
          <a:p>
            <a:pPr marL="91440" indent="182880">
              <a:spcBef>
                <a:spcPts val="100"/>
              </a:spcBef>
              <a:buFont typeface="Wingdings" pitchFamily="2" charset="2"/>
              <a:buChar char="§"/>
            </a:pPr>
            <a:r>
              <a:rPr lang="en-US" sz="1200"/>
              <a:t>Logs</a:t>
            </a: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6F82B2DF-3B4D-8E4D-A969-0952574C810E}"/>
              </a:ext>
            </a:extLst>
          </p:cNvPr>
          <p:cNvSpPr txBox="1"/>
          <p:nvPr/>
        </p:nvSpPr>
        <p:spPr>
          <a:xfrm>
            <a:off x="1017398" y="877283"/>
            <a:ext cx="2459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algn="ctr">
              <a:spcBef>
                <a:spcPts val="100"/>
              </a:spcBef>
            </a:pPr>
            <a:r>
              <a:rPr lang="en-US" sz="1400" u="sng" dirty="0"/>
              <a:t>Client Application</a:t>
            </a: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64DB2105-CEB7-5848-9E9B-2C812C59A874}"/>
              </a:ext>
            </a:extLst>
          </p:cNvPr>
          <p:cNvSpPr txBox="1"/>
          <p:nvPr/>
        </p:nvSpPr>
        <p:spPr>
          <a:xfrm>
            <a:off x="1300422" y="1121649"/>
            <a:ext cx="1830629" cy="91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" indent="182880">
              <a:spcBef>
                <a:spcPts val="100"/>
              </a:spcBef>
              <a:buFont typeface="Wingdings" pitchFamily="2" charset="2"/>
              <a:buChar char="§"/>
            </a:pPr>
            <a:r>
              <a:rPr lang="en-US" sz="1000" dirty="0"/>
              <a:t>Graphic User Interface</a:t>
            </a:r>
          </a:p>
          <a:p>
            <a:pPr marL="91440" indent="182880">
              <a:spcBef>
                <a:spcPts val="100"/>
              </a:spcBef>
              <a:buFont typeface="Wingdings" pitchFamily="2" charset="2"/>
              <a:buChar char="§"/>
            </a:pPr>
            <a:r>
              <a:rPr lang="en-US" sz="1000" dirty="0"/>
              <a:t>Verification</a:t>
            </a:r>
          </a:p>
          <a:p>
            <a:pPr marL="91440" indent="182880">
              <a:spcBef>
                <a:spcPts val="100"/>
              </a:spcBef>
              <a:buFont typeface="Wingdings" pitchFamily="2" charset="2"/>
              <a:buChar char="§"/>
            </a:pPr>
            <a:r>
              <a:rPr lang="en-US" sz="1000" dirty="0"/>
              <a:t>Normalization</a:t>
            </a:r>
          </a:p>
          <a:p>
            <a:pPr marL="91440" indent="182880">
              <a:spcBef>
                <a:spcPts val="100"/>
              </a:spcBef>
              <a:buFont typeface="Wingdings" pitchFamily="2" charset="2"/>
              <a:buChar char="§"/>
            </a:pPr>
            <a:r>
              <a:rPr lang="en-US" sz="1000" dirty="0"/>
              <a:t>“Patterns”</a:t>
            </a:r>
          </a:p>
          <a:p>
            <a:pPr marL="91440" indent="182880">
              <a:spcBef>
                <a:spcPts val="100"/>
              </a:spcBef>
              <a:buFont typeface="Wingdings" pitchFamily="2" charset="2"/>
              <a:buChar char="§"/>
            </a:pPr>
            <a:r>
              <a:rPr lang="en-US" sz="1000" dirty="0"/>
              <a:t>“Templates”</a:t>
            </a:r>
          </a:p>
        </p:txBody>
      </p:sp>
      <p:sp>
        <p:nvSpPr>
          <p:cNvPr id="60" name="Rectangle 12">
            <a:extLst>
              <a:ext uri="{FF2B5EF4-FFF2-40B4-BE49-F238E27FC236}">
                <a16:creationId xmlns:a16="http://schemas.microsoft.com/office/drawing/2014/main" id="{68B8FF76-1EEB-844E-9F38-6A055E86B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9167" y="1605393"/>
            <a:ext cx="1379217" cy="3318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76200">
            <a:solidFill>
              <a:srgbClr val="C00000"/>
            </a:solidFill>
            <a:round/>
            <a:headEnd/>
            <a:tailEnd/>
          </a:ln>
        </p:spPr>
        <p:txBody>
          <a:bodyPr wrap="none" lIns="0" tIns="0" rIns="0" bIns="0"/>
          <a:lstStyle>
            <a:lvl1pPr marL="230188" indent="-23018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b="0"/>
          </a:p>
        </p:txBody>
      </p:sp>
      <p:sp>
        <p:nvSpPr>
          <p:cNvPr id="497" name="Alternate Process 496">
            <a:extLst>
              <a:ext uri="{FF2B5EF4-FFF2-40B4-BE49-F238E27FC236}">
                <a16:creationId xmlns:a16="http://schemas.microsoft.com/office/drawing/2014/main" id="{8FC4BED2-541A-9643-879F-08ACF5D7B566}"/>
              </a:ext>
            </a:extLst>
          </p:cNvPr>
          <p:cNvSpPr/>
          <p:nvPr/>
        </p:nvSpPr>
        <p:spPr bwMode="auto">
          <a:xfrm flipH="1">
            <a:off x="6310690" y="1661976"/>
            <a:ext cx="1070217" cy="1694324"/>
          </a:xfrm>
          <a:prstGeom prst="flowChartAlternateProcess">
            <a:avLst/>
          </a:prstGeom>
          <a:solidFill>
            <a:schemeClr val="tx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0" tIns="0" rIns="0" bIns="0">
            <a:spAutoFit/>
          </a:bodyPr>
          <a:lstStyle/>
          <a:p>
            <a:pPr marL="230188" indent="-230188">
              <a:defRPr/>
            </a:pPr>
            <a:endParaRPr lang="en-US" b="0">
              <a:ln>
                <a:solidFill>
                  <a:schemeClr val="tx1"/>
                </a:solidFill>
              </a:ln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9499" name="TextBox 52">
            <a:extLst>
              <a:ext uri="{FF2B5EF4-FFF2-40B4-BE49-F238E27FC236}">
                <a16:creationId xmlns:a16="http://schemas.microsoft.com/office/drawing/2014/main" id="{54250BA9-D8B9-FC4C-9DDA-F81CBDE1D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099" y="2045857"/>
            <a:ext cx="1144647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 dirty="0">
                <a:solidFill>
                  <a:schemeClr val="bg1"/>
                </a:solidFill>
              </a:rPr>
              <a:t>ATra</a:t>
            </a:r>
          </a:p>
          <a:p>
            <a:pPr algn="ctr"/>
            <a:r>
              <a:rPr lang="en-US" altLang="en-US" sz="1400" dirty="0">
                <a:solidFill>
                  <a:schemeClr val="bg1"/>
                </a:solidFill>
              </a:rPr>
              <a:t>Engine</a:t>
            </a:r>
          </a:p>
        </p:txBody>
      </p:sp>
      <p:sp>
        <p:nvSpPr>
          <p:cNvPr id="19462" name="TextBox 52">
            <a:extLst>
              <a:ext uri="{FF2B5EF4-FFF2-40B4-BE49-F238E27FC236}">
                <a16:creationId xmlns:a16="http://schemas.microsoft.com/office/drawing/2014/main" id="{ACF55F8E-62F7-604C-B8EE-3CADCE468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3501" y="3543285"/>
            <a:ext cx="15203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 dirty="0">
                <a:solidFill>
                  <a:schemeClr val="bg1"/>
                </a:solidFill>
              </a:rPr>
              <a:t>“Black Box”</a:t>
            </a:r>
          </a:p>
        </p:txBody>
      </p:sp>
      <p:pic>
        <p:nvPicPr>
          <p:cNvPr id="19460" name="Picture 812" descr="Matte Blue And White Square Business Locked Padlock (Lock) Icon">
            <a:extLst>
              <a:ext uri="{FF2B5EF4-FFF2-40B4-BE49-F238E27FC236}">
                <a16:creationId xmlns:a16="http://schemas.microsoft.com/office/drawing/2014/main" id="{4BC5A42C-D96A-D141-AF21-57995E2D4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334" y="4587905"/>
            <a:ext cx="354923" cy="35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36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237">
            <a:extLst>
              <a:ext uri="{FF2B5EF4-FFF2-40B4-BE49-F238E27FC236}">
                <a16:creationId xmlns:a16="http://schemas.microsoft.com/office/drawing/2014/main" id="{721A6C94-801C-6347-B0B4-E3D741AE0B09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150795" y="2341345"/>
            <a:ext cx="1775519" cy="3084998"/>
            <a:chOff x="0" y="0"/>
            <a:chExt cx="999" cy="669"/>
          </a:xfrm>
          <a:solidFill>
            <a:schemeClr val="bg1"/>
          </a:solidFill>
          <a:effectLst>
            <a:outerShdw sx="1000" sy="1000" algn="ctr" rotWithShape="0">
              <a:schemeClr val="bg1"/>
            </a:outerShdw>
          </a:effectLst>
        </p:grpSpPr>
        <p:sp>
          <p:nvSpPr>
            <p:cNvPr id="37" name="AutoShape 238">
              <a:extLst>
                <a:ext uri="{FF2B5EF4-FFF2-40B4-BE49-F238E27FC236}">
                  <a16:creationId xmlns:a16="http://schemas.microsoft.com/office/drawing/2014/main" id="{BFC9ED39-5164-434A-9C9A-7D8E38B96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999" cy="669"/>
            </a:xfrm>
            <a:custGeom>
              <a:avLst/>
              <a:gdLst/>
              <a:ahLst/>
              <a:cxnLst/>
              <a:rect l="0" t="0" r="r" b="b"/>
              <a:pathLst>
                <a:path w="21264" h="20623">
                  <a:moveTo>
                    <a:pt x="1919" y="6857"/>
                  </a:moveTo>
                  <a:cubicBezTo>
                    <a:pt x="744" y="7018"/>
                    <a:pt x="-110" y="8412"/>
                    <a:pt x="11" y="9971"/>
                  </a:cubicBezTo>
                  <a:cubicBezTo>
                    <a:pt x="81" y="10871"/>
                    <a:pt x="470" y="11672"/>
                    <a:pt x="1058" y="12130"/>
                  </a:cubicBezTo>
                  <a:lnTo>
                    <a:pt x="1047" y="12097"/>
                  </a:lnTo>
                  <a:cubicBezTo>
                    <a:pt x="237" y="13237"/>
                    <a:pt x="282" y="15025"/>
                    <a:pt x="1147" y="16091"/>
                  </a:cubicBezTo>
                  <a:cubicBezTo>
                    <a:pt x="1608" y="16659"/>
                    <a:pt x="2236" y="16931"/>
                    <a:pt x="2864" y="16834"/>
                  </a:cubicBezTo>
                  <a:lnTo>
                    <a:pt x="2853" y="16853"/>
                  </a:lnTo>
                  <a:cubicBezTo>
                    <a:pt x="3897" y="19265"/>
                    <a:pt x="6219" y="20100"/>
                    <a:pt x="8040" y="18718"/>
                  </a:cubicBezTo>
                  <a:cubicBezTo>
                    <a:pt x="8063" y="18700"/>
                    <a:pt x="8086" y="18683"/>
                    <a:pt x="8108" y="18665"/>
                  </a:cubicBezTo>
                  <a:lnTo>
                    <a:pt x="8102" y="18668"/>
                  </a:lnTo>
                  <a:cubicBezTo>
                    <a:pt x="9122" y="20688"/>
                    <a:pt x="11186" y="21231"/>
                    <a:pt x="12712" y="19881"/>
                  </a:cubicBezTo>
                  <a:cubicBezTo>
                    <a:pt x="13352" y="19315"/>
                    <a:pt x="13823" y="18473"/>
                    <a:pt x="14046" y="17498"/>
                  </a:cubicBezTo>
                  <a:lnTo>
                    <a:pt x="14050" y="17522"/>
                  </a:lnTo>
                  <a:cubicBezTo>
                    <a:pt x="15384" y="18621"/>
                    <a:pt x="17141" y="18085"/>
                    <a:pt x="17974" y="16325"/>
                  </a:cubicBezTo>
                  <a:cubicBezTo>
                    <a:pt x="18252" y="15737"/>
                    <a:pt x="18401" y="15059"/>
                    <a:pt x="18406" y="14366"/>
                  </a:cubicBezTo>
                  <a:lnTo>
                    <a:pt x="18400" y="14357"/>
                  </a:lnTo>
                  <a:cubicBezTo>
                    <a:pt x="20223" y="14013"/>
                    <a:pt x="21490" y="11783"/>
                    <a:pt x="21229" y="9377"/>
                  </a:cubicBezTo>
                  <a:cubicBezTo>
                    <a:pt x="21148" y="8627"/>
                    <a:pt x="20922" y="7918"/>
                    <a:pt x="20573" y="7318"/>
                  </a:cubicBezTo>
                  <a:lnTo>
                    <a:pt x="20566" y="7316"/>
                  </a:lnTo>
                  <a:cubicBezTo>
                    <a:pt x="21137" y="5554"/>
                    <a:pt x="20520" y="3512"/>
                    <a:pt x="19188" y="2756"/>
                  </a:cubicBezTo>
                  <a:cubicBezTo>
                    <a:pt x="19076" y="2693"/>
                    <a:pt x="18961" y="2640"/>
                    <a:pt x="18843" y="2597"/>
                  </a:cubicBezTo>
                  <a:lnTo>
                    <a:pt x="18852" y="2591"/>
                  </a:lnTo>
                  <a:cubicBezTo>
                    <a:pt x="18618" y="879"/>
                    <a:pt x="17375" y="-258"/>
                    <a:pt x="16075" y="50"/>
                  </a:cubicBezTo>
                  <a:cubicBezTo>
                    <a:pt x="15529" y="180"/>
                    <a:pt x="15034" y="555"/>
                    <a:pt x="14675" y="1113"/>
                  </a:cubicBezTo>
                  <a:lnTo>
                    <a:pt x="14679" y="1117"/>
                  </a:lnTo>
                  <a:cubicBezTo>
                    <a:pt x="13960" y="-129"/>
                    <a:pt x="12611" y="-369"/>
                    <a:pt x="11668" y="582"/>
                  </a:cubicBezTo>
                  <a:cubicBezTo>
                    <a:pt x="11406" y="845"/>
                    <a:pt x="11194" y="1183"/>
                    <a:pt x="11048" y="1572"/>
                  </a:cubicBezTo>
                  <a:lnTo>
                    <a:pt x="11055" y="1618"/>
                  </a:lnTo>
                  <a:cubicBezTo>
                    <a:pt x="10022" y="274"/>
                    <a:pt x="8360" y="291"/>
                    <a:pt x="7343" y="1657"/>
                  </a:cubicBezTo>
                  <a:cubicBezTo>
                    <a:pt x="7165" y="1895"/>
                    <a:pt x="7014" y="2167"/>
                    <a:pt x="6895" y="2463"/>
                  </a:cubicBezTo>
                  <a:lnTo>
                    <a:pt x="6887" y="2485"/>
                  </a:lnTo>
                  <a:cubicBezTo>
                    <a:pt x="5303" y="1260"/>
                    <a:pt x="3266" y="1962"/>
                    <a:pt x="2338" y="4053"/>
                  </a:cubicBezTo>
                  <a:cubicBezTo>
                    <a:pt x="1962" y="4900"/>
                    <a:pt x="1812" y="5889"/>
                    <a:pt x="1913" y="6862"/>
                  </a:cubicBezTo>
                  <a:close/>
                  <a:moveTo>
                    <a:pt x="1919" y="6857"/>
                  </a:moveTo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8" name="AutoShape 239">
              <a:extLst>
                <a:ext uri="{FF2B5EF4-FFF2-40B4-BE49-F238E27FC236}">
                  <a16:creationId xmlns:a16="http://schemas.microsoft.com/office/drawing/2014/main" id="{DA233FFA-F291-B546-9533-DB661E5E6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" y="36"/>
              <a:ext cx="918" cy="57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1600"/>
                <a:gd name="T67" fmla="*/ 0 h 21600"/>
                <a:gd name="T68" fmla="*/ 21600 w 21600"/>
                <a:gd name="T69" fmla="*/ 21600 h 216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1600" h="21600">
                  <a:moveTo>
                    <a:pt x="0" y="13555"/>
                  </a:moveTo>
                  <a:cubicBezTo>
                    <a:pt x="417" y="13915"/>
                    <a:pt x="899" y="14078"/>
                    <a:pt x="1381" y="14023"/>
                  </a:cubicBezTo>
                  <a:moveTo>
                    <a:pt x="2000" y="19344"/>
                  </a:moveTo>
                  <a:cubicBezTo>
                    <a:pt x="2207" y="19308"/>
                    <a:pt x="2410" y="19233"/>
                    <a:pt x="2604" y="19120"/>
                  </a:cubicBezTo>
                  <a:moveTo>
                    <a:pt x="7435" y="20578"/>
                  </a:moveTo>
                  <a:cubicBezTo>
                    <a:pt x="7532" y="20937"/>
                    <a:pt x="7654" y="21279"/>
                    <a:pt x="7799" y="21600"/>
                  </a:cubicBezTo>
                  <a:moveTo>
                    <a:pt x="14381" y="20160"/>
                  </a:moveTo>
                  <a:cubicBezTo>
                    <a:pt x="14456" y="19795"/>
                    <a:pt x="14505" y="19419"/>
                    <a:pt x="14527" y="19039"/>
                  </a:cubicBezTo>
                  <a:moveTo>
                    <a:pt x="19208" y="16307"/>
                  </a:moveTo>
                  <a:cubicBezTo>
                    <a:pt x="19218" y="14526"/>
                    <a:pt x="18528" y="12895"/>
                    <a:pt x="17436" y="12115"/>
                  </a:cubicBezTo>
                  <a:moveTo>
                    <a:pt x="20811" y="9204"/>
                  </a:moveTo>
                  <a:cubicBezTo>
                    <a:pt x="21153" y="8777"/>
                    <a:pt x="21423" y="8239"/>
                    <a:pt x="21600" y="7632"/>
                  </a:cubicBezTo>
                  <a:moveTo>
                    <a:pt x="19744" y="2561"/>
                  </a:moveTo>
                  <a:cubicBezTo>
                    <a:pt x="19747" y="2312"/>
                    <a:pt x="19733" y="2063"/>
                    <a:pt x="19702" y="1818"/>
                  </a:cubicBezTo>
                  <a:moveTo>
                    <a:pt x="15078" y="0"/>
                  </a:moveTo>
                  <a:cubicBezTo>
                    <a:pt x="14912" y="285"/>
                    <a:pt x="14776" y="604"/>
                    <a:pt x="14673" y="947"/>
                  </a:cubicBezTo>
                  <a:moveTo>
                    <a:pt x="11061" y="564"/>
                  </a:moveTo>
                  <a:cubicBezTo>
                    <a:pt x="10973" y="823"/>
                    <a:pt x="10907" y="1098"/>
                    <a:pt x="10865" y="1381"/>
                  </a:cubicBezTo>
                  <a:moveTo>
                    <a:pt x="7163" y="2480"/>
                  </a:moveTo>
                  <a:cubicBezTo>
                    <a:pt x="6949" y="2175"/>
                    <a:pt x="6711" y="1909"/>
                    <a:pt x="6454" y="1688"/>
                  </a:cubicBezTo>
                  <a:moveTo>
                    <a:pt x="946" y="7074"/>
                  </a:moveTo>
                  <a:cubicBezTo>
                    <a:pt x="973" y="7356"/>
                    <a:pt x="1014" y="7635"/>
                    <a:pt x="1070" y="7907"/>
                  </a:cubicBezTo>
                </a:path>
              </a:pathLst>
            </a:cu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+mj-lt"/>
              </a:endParaRPr>
            </a:p>
          </p:txBody>
        </p:sp>
      </p:grp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0D6D2FE-B94B-E747-8B87-F029CA13D96A}"/>
              </a:ext>
            </a:extLst>
          </p:cNvPr>
          <p:cNvCxnSpPr>
            <a:cxnSpLocks/>
          </p:cNvCxnSpPr>
          <p:nvPr/>
        </p:nvCxnSpPr>
        <p:spPr bwMode="auto">
          <a:xfrm flipH="1">
            <a:off x="2481742" y="4148214"/>
            <a:ext cx="2090258" cy="1171664"/>
          </a:xfrm>
          <a:prstGeom prst="line">
            <a:avLst/>
          </a:prstGeom>
          <a:noFill/>
          <a:ln w="38100" cap="flat" cmpd="sng" algn="ctr">
            <a:solidFill>
              <a:srgbClr val="011E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87D3F02-9119-AC44-99A7-2752E76CFE5B}"/>
              </a:ext>
            </a:extLst>
          </p:cNvPr>
          <p:cNvCxnSpPr>
            <a:cxnSpLocks/>
          </p:cNvCxnSpPr>
          <p:nvPr/>
        </p:nvCxnSpPr>
        <p:spPr bwMode="auto">
          <a:xfrm flipH="1">
            <a:off x="2386970" y="3788614"/>
            <a:ext cx="2105517" cy="29957"/>
          </a:xfrm>
          <a:prstGeom prst="line">
            <a:avLst/>
          </a:prstGeom>
          <a:noFill/>
          <a:ln w="38100" cap="flat" cmpd="sng" algn="ctr">
            <a:solidFill>
              <a:srgbClr val="011E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75E6749-9BC2-884E-905A-C7D0C7C15FE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452330" y="2874044"/>
            <a:ext cx="1875382" cy="710123"/>
          </a:xfrm>
          <a:prstGeom prst="line">
            <a:avLst/>
          </a:prstGeom>
          <a:noFill/>
          <a:ln w="38100" cap="flat" cmpd="sng" algn="ctr">
            <a:solidFill>
              <a:srgbClr val="011E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F236061-1FB1-BF43-A764-5AB361402C0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378008" y="1793841"/>
            <a:ext cx="2464719" cy="1831390"/>
          </a:xfrm>
          <a:prstGeom prst="line">
            <a:avLst/>
          </a:prstGeom>
          <a:noFill/>
          <a:ln w="38100" cap="flat" cmpd="sng" algn="ctr">
            <a:solidFill>
              <a:srgbClr val="011E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F915436-6AF2-704F-BFAC-D8C6DEEB67E9}"/>
              </a:ext>
            </a:extLst>
          </p:cNvPr>
          <p:cNvCxnSpPr>
            <a:cxnSpLocks/>
          </p:cNvCxnSpPr>
          <p:nvPr/>
        </p:nvCxnSpPr>
        <p:spPr bwMode="auto">
          <a:xfrm>
            <a:off x="793299" y="4551004"/>
            <a:ext cx="0" cy="441199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B7D3450-6817-1A4C-9D63-8131EFD13F36}"/>
              </a:ext>
            </a:extLst>
          </p:cNvPr>
          <p:cNvCxnSpPr>
            <a:cxnSpLocks/>
          </p:cNvCxnSpPr>
          <p:nvPr/>
        </p:nvCxnSpPr>
        <p:spPr>
          <a:xfrm>
            <a:off x="5775000" y="3908183"/>
            <a:ext cx="1401026" cy="11560"/>
          </a:xfrm>
          <a:prstGeom prst="line">
            <a:avLst/>
          </a:prstGeom>
          <a:ln w="666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439F51A-35E6-A049-8E9C-A32285718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ATra</a:t>
            </a:r>
            <a:r>
              <a:rPr lang="en-US" baseline="30000" dirty="0"/>
              <a:t>TM</a:t>
            </a:r>
            <a:r>
              <a:rPr lang="en-US" dirty="0"/>
              <a:t> “Client” application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305E525-C14D-954C-8C8F-FEFBC47AC799}"/>
              </a:ext>
            </a:extLst>
          </p:cNvPr>
          <p:cNvSpPr txBox="1"/>
          <p:nvPr/>
        </p:nvSpPr>
        <p:spPr>
          <a:xfrm>
            <a:off x="4327712" y="2268785"/>
            <a:ext cx="1519968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Internet</a:t>
            </a:r>
          </a:p>
          <a:p>
            <a:pPr algn="ctr"/>
            <a:r>
              <a:rPr lang="en-US" sz="1600"/>
              <a:t>Infrastructure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8E813C21-8ABD-0E49-9733-3205C5871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141" y="3154637"/>
            <a:ext cx="2022298" cy="1474967"/>
          </a:xfrm>
          <a:prstGeom prst="rect">
            <a:avLst/>
          </a:prstGeom>
        </p:spPr>
      </p:pic>
      <p:pic>
        <p:nvPicPr>
          <p:cNvPr id="56" name="Picture 3" descr="C:\Program Files (x86)\Microsoft Office\MEDIA\CAGCAT10\j0195384.wmf">
            <a:extLst>
              <a:ext uri="{FF2B5EF4-FFF2-40B4-BE49-F238E27FC236}">
                <a16:creationId xmlns:a16="http://schemas.microsoft.com/office/drawing/2014/main" id="{CEA1BA8E-A0DC-FF44-8AA4-BFD5B5960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7612" y="1317711"/>
            <a:ext cx="860426" cy="87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" descr="C:\Program Files (x86)\Microsoft Office\MEDIA\CAGCAT10\j0195384.wmf">
            <a:extLst>
              <a:ext uri="{FF2B5EF4-FFF2-40B4-BE49-F238E27FC236}">
                <a16:creationId xmlns:a16="http://schemas.microsoft.com/office/drawing/2014/main" id="{E6839713-A91F-2E44-8859-9A9904046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8745" y="2420110"/>
            <a:ext cx="860426" cy="87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3" descr="C:\Program Files (x86)\Microsoft Office\MEDIA\CAGCAT10\j0195384.wmf">
            <a:extLst>
              <a:ext uri="{FF2B5EF4-FFF2-40B4-BE49-F238E27FC236}">
                <a16:creationId xmlns:a16="http://schemas.microsoft.com/office/drawing/2014/main" id="{0F3D1BBF-9183-0C42-9C86-B8718CCBE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7612" y="3507741"/>
            <a:ext cx="860426" cy="87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3" descr="C:\Program Files (x86)\Microsoft Office\MEDIA\CAGCAT10\j0195384.wmf">
            <a:extLst>
              <a:ext uri="{FF2B5EF4-FFF2-40B4-BE49-F238E27FC236}">
                <a16:creationId xmlns:a16="http://schemas.microsoft.com/office/drawing/2014/main" id="{CFDF5959-FCD9-A946-BCDA-D6EB18D2E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1953" y="2433425"/>
            <a:ext cx="860426" cy="87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3" descr="C:\Program Files (x86)\Microsoft Office\MEDIA\CAGCAT10\j0195384.wmf">
            <a:extLst>
              <a:ext uri="{FF2B5EF4-FFF2-40B4-BE49-F238E27FC236}">
                <a16:creationId xmlns:a16="http://schemas.microsoft.com/office/drawing/2014/main" id="{371A17F6-5B60-184B-A16E-3891DFDAF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7612" y="5048433"/>
            <a:ext cx="860426" cy="87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" name="Group 237">
            <a:extLst>
              <a:ext uri="{FF2B5EF4-FFF2-40B4-BE49-F238E27FC236}">
                <a16:creationId xmlns:a16="http://schemas.microsoft.com/office/drawing/2014/main" id="{2EAEDBBC-05C9-C048-9E81-6EEBCA6D2455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496061" y="2681331"/>
            <a:ext cx="1084986" cy="2435240"/>
            <a:chOff x="0" y="0"/>
            <a:chExt cx="999" cy="669"/>
          </a:xfrm>
          <a:solidFill>
            <a:schemeClr val="bg1"/>
          </a:solidFill>
          <a:effectLst>
            <a:outerShdw sx="1000" sy="1000" algn="ctr" rotWithShape="0">
              <a:schemeClr val="bg1"/>
            </a:outerShdw>
          </a:effectLst>
        </p:grpSpPr>
        <p:sp>
          <p:nvSpPr>
            <p:cNvPr id="53" name="AutoShape 238">
              <a:extLst>
                <a:ext uri="{FF2B5EF4-FFF2-40B4-BE49-F238E27FC236}">
                  <a16:creationId xmlns:a16="http://schemas.microsoft.com/office/drawing/2014/main" id="{918D6943-C2FB-504A-BD8D-6F783BA77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999" cy="669"/>
            </a:xfrm>
            <a:custGeom>
              <a:avLst/>
              <a:gdLst/>
              <a:ahLst/>
              <a:cxnLst/>
              <a:rect l="0" t="0" r="r" b="b"/>
              <a:pathLst>
                <a:path w="21264" h="20623">
                  <a:moveTo>
                    <a:pt x="1919" y="6857"/>
                  </a:moveTo>
                  <a:cubicBezTo>
                    <a:pt x="744" y="7018"/>
                    <a:pt x="-110" y="8412"/>
                    <a:pt x="11" y="9971"/>
                  </a:cubicBezTo>
                  <a:cubicBezTo>
                    <a:pt x="81" y="10871"/>
                    <a:pt x="470" y="11672"/>
                    <a:pt x="1058" y="12130"/>
                  </a:cubicBezTo>
                  <a:lnTo>
                    <a:pt x="1047" y="12097"/>
                  </a:lnTo>
                  <a:cubicBezTo>
                    <a:pt x="237" y="13237"/>
                    <a:pt x="282" y="15025"/>
                    <a:pt x="1147" y="16091"/>
                  </a:cubicBezTo>
                  <a:cubicBezTo>
                    <a:pt x="1608" y="16659"/>
                    <a:pt x="2236" y="16931"/>
                    <a:pt x="2864" y="16834"/>
                  </a:cubicBezTo>
                  <a:lnTo>
                    <a:pt x="2853" y="16853"/>
                  </a:lnTo>
                  <a:cubicBezTo>
                    <a:pt x="3897" y="19265"/>
                    <a:pt x="6219" y="20100"/>
                    <a:pt x="8040" y="18718"/>
                  </a:cubicBezTo>
                  <a:cubicBezTo>
                    <a:pt x="8063" y="18700"/>
                    <a:pt x="8086" y="18683"/>
                    <a:pt x="8108" y="18665"/>
                  </a:cubicBezTo>
                  <a:lnTo>
                    <a:pt x="8102" y="18668"/>
                  </a:lnTo>
                  <a:cubicBezTo>
                    <a:pt x="9122" y="20688"/>
                    <a:pt x="11186" y="21231"/>
                    <a:pt x="12712" y="19881"/>
                  </a:cubicBezTo>
                  <a:cubicBezTo>
                    <a:pt x="13352" y="19315"/>
                    <a:pt x="13823" y="18473"/>
                    <a:pt x="14046" y="17498"/>
                  </a:cubicBezTo>
                  <a:lnTo>
                    <a:pt x="14050" y="17522"/>
                  </a:lnTo>
                  <a:cubicBezTo>
                    <a:pt x="15384" y="18621"/>
                    <a:pt x="17141" y="18085"/>
                    <a:pt x="17974" y="16325"/>
                  </a:cubicBezTo>
                  <a:cubicBezTo>
                    <a:pt x="18252" y="15737"/>
                    <a:pt x="18401" y="15059"/>
                    <a:pt x="18406" y="14366"/>
                  </a:cubicBezTo>
                  <a:lnTo>
                    <a:pt x="18400" y="14357"/>
                  </a:lnTo>
                  <a:cubicBezTo>
                    <a:pt x="20223" y="14013"/>
                    <a:pt x="21490" y="11783"/>
                    <a:pt x="21229" y="9377"/>
                  </a:cubicBezTo>
                  <a:cubicBezTo>
                    <a:pt x="21148" y="8627"/>
                    <a:pt x="20922" y="7918"/>
                    <a:pt x="20573" y="7318"/>
                  </a:cubicBezTo>
                  <a:lnTo>
                    <a:pt x="20566" y="7316"/>
                  </a:lnTo>
                  <a:cubicBezTo>
                    <a:pt x="21137" y="5554"/>
                    <a:pt x="20520" y="3512"/>
                    <a:pt x="19188" y="2756"/>
                  </a:cubicBezTo>
                  <a:cubicBezTo>
                    <a:pt x="19076" y="2693"/>
                    <a:pt x="18961" y="2640"/>
                    <a:pt x="18843" y="2597"/>
                  </a:cubicBezTo>
                  <a:lnTo>
                    <a:pt x="18852" y="2591"/>
                  </a:lnTo>
                  <a:cubicBezTo>
                    <a:pt x="18618" y="879"/>
                    <a:pt x="17375" y="-258"/>
                    <a:pt x="16075" y="50"/>
                  </a:cubicBezTo>
                  <a:cubicBezTo>
                    <a:pt x="15529" y="180"/>
                    <a:pt x="15034" y="555"/>
                    <a:pt x="14675" y="1113"/>
                  </a:cubicBezTo>
                  <a:lnTo>
                    <a:pt x="14679" y="1117"/>
                  </a:lnTo>
                  <a:cubicBezTo>
                    <a:pt x="13960" y="-129"/>
                    <a:pt x="12611" y="-369"/>
                    <a:pt x="11668" y="582"/>
                  </a:cubicBezTo>
                  <a:cubicBezTo>
                    <a:pt x="11406" y="845"/>
                    <a:pt x="11194" y="1183"/>
                    <a:pt x="11048" y="1572"/>
                  </a:cubicBezTo>
                  <a:lnTo>
                    <a:pt x="11055" y="1618"/>
                  </a:lnTo>
                  <a:cubicBezTo>
                    <a:pt x="10022" y="274"/>
                    <a:pt x="8360" y="291"/>
                    <a:pt x="7343" y="1657"/>
                  </a:cubicBezTo>
                  <a:cubicBezTo>
                    <a:pt x="7165" y="1895"/>
                    <a:pt x="7014" y="2167"/>
                    <a:pt x="6895" y="2463"/>
                  </a:cubicBezTo>
                  <a:lnTo>
                    <a:pt x="6887" y="2485"/>
                  </a:lnTo>
                  <a:cubicBezTo>
                    <a:pt x="5303" y="1260"/>
                    <a:pt x="3266" y="1962"/>
                    <a:pt x="2338" y="4053"/>
                  </a:cubicBezTo>
                  <a:cubicBezTo>
                    <a:pt x="1962" y="4900"/>
                    <a:pt x="1812" y="5889"/>
                    <a:pt x="1913" y="6862"/>
                  </a:cubicBezTo>
                  <a:close/>
                  <a:moveTo>
                    <a:pt x="1919" y="6857"/>
                  </a:moveTo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4" name="AutoShape 239">
              <a:extLst>
                <a:ext uri="{FF2B5EF4-FFF2-40B4-BE49-F238E27FC236}">
                  <a16:creationId xmlns:a16="http://schemas.microsoft.com/office/drawing/2014/main" id="{DA62B3C9-4A0C-E746-8B76-89C9D2044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" y="36"/>
              <a:ext cx="918" cy="57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1600"/>
                <a:gd name="T67" fmla="*/ 0 h 21600"/>
                <a:gd name="T68" fmla="*/ 21600 w 21600"/>
                <a:gd name="T69" fmla="*/ 21600 h 216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1600" h="21600">
                  <a:moveTo>
                    <a:pt x="0" y="13555"/>
                  </a:moveTo>
                  <a:cubicBezTo>
                    <a:pt x="417" y="13915"/>
                    <a:pt x="899" y="14078"/>
                    <a:pt x="1381" y="14023"/>
                  </a:cubicBezTo>
                  <a:moveTo>
                    <a:pt x="2000" y="19344"/>
                  </a:moveTo>
                  <a:cubicBezTo>
                    <a:pt x="2207" y="19308"/>
                    <a:pt x="2410" y="19233"/>
                    <a:pt x="2604" y="19120"/>
                  </a:cubicBezTo>
                  <a:moveTo>
                    <a:pt x="7435" y="20578"/>
                  </a:moveTo>
                  <a:cubicBezTo>
                    <a:pt x="7532" y="20937"/>
                    <a:pt x="7654" y="21279"/>
                    <a:pt x="7799" y="21600"/>
                  </a:cubicBezTo>
                  <a:moveTo>
                    <a:pt x="14381" y="20160"/>
                  </a:moveTo>
                  <a:cubicBezTo>
                    <a:pt x="14456" y="19795"/>
                    <a:pt x="14505" y="19419"/>
                    <a:pt x="14527" y="19039"/>
                  </a:cubicBezTo>
                  <a:moveTo>
                    <a:pt x="19208" y="16307"/>
                  </a:moveTo>
                  <a:cubicBezTo>
                    <a:pt x="19218" y="14526"/>
                    <a:pt x="18528" y="12895"/>
                    <a:pt x="17436" y="12115"/>
                  </a:cubicBezTo>
                  <a:moveTo>
                    <a:pt x="20811" y="9204"/>
                  </a:moveTo>
                  <a:cubicBezTo>
                    <a:pt x="21153" y="8777"/>
                    <a:pt x="21423" y="8239"/>
                    <a:pt x="21600" y="7632"/>
                  </a:cubicBezTo>
                  <a:moveTo>
                    <a:pt x="19744" y="2561"/>
                  </a:moveTo>
                  <a:cubicBezTo>
                    <a:pt x="19747" y="2312"/>
                    <a:pt x="19733" y="2063"/>
                    <a:pt x="19702" y="1818"/>
                  </a:cubicBezTo>
                  <a:moveTo>
                    <a:pt x="15078" y="0"/>
                  </a:moveTo>
                  <a:cubicBezTo>
                    <a:pt x="14912" y="285"/>
                    <a:pt x="14776" y="604"/>
                    <a:pt x="14673" y="947"/>
                  </a:cubicBezTo>
                  <a:moveTo>
                    <a:pt x="11061" y="564"/>
                  </a:moveTo>
                  <a:cubicBezTo>
                    <a:pt x="10973" y="823"/>
                    <a:pt x="10907" y="1098"/>
                    <a:pt x="10865" y="1381"/>
                  </a:cubicBezTo>
                  <a:moveTo>
                    <a:pt x="7163" y="2480"/>
                  </a:moveTo>
                  <a:cubicBezTo>
                    <a:pt x="6949" y="2175"/>
                    <a:pt x="6711" y="1909"/>
                    <a:pt x="6454" y="1688"/>
                  </a:cubicBezTo>
                  <a:moveTo>
                    <a:pt x="946" y="7074"/>
                  </a:moveTo>
                  <a:cubicBezTo>
                    <a:pt x="973" y="7356"/>
                    <a:pt x="1014" y="7635"/>
                    <a:pt x="1070" y="7907"/>
                  </a:cubicBezTo>
                </a:path>
              </a:pathLst>
            </a:cu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ECCE2F7A-EB02-234F-8028-38698B9515D0}"/>
              </a:ext>
            </a:extLst>
          </p:cNvPr>
          <p:cNvSpPr txBox="1"/>
          <p:nvPr/>
        </p:nvSpPr>
        <p:spPr>
          <a:xfrm>
            <a:off x="4340824" y="3471604"/>
            <a:ext cx="1519968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VPN</a:t>
            </a:r>
          </a:p>
          <a:p>
            <a:pPr algn="ctr"/>
            <a:r>
              <a:rPr lang="en-US" sz="1600"/>
              <a:t>Infrastructure</a:t>
            </a:r>
          </a:p>
        </p:txBody>
      </p:sp>
      <p:sp>
        <p:nvSpPr>
          <p:cNvPr id="70" name="Hexagon 69">
            <a:extLst>
              <a:ext uri="{FF2B5EF4-FFF2-40B4-BE49-F238E27FC236}">
                <a16:creationId xmlns:a16="http://schemas.microsoft.com/office/drawing/2014/main" id="{10BE2A12-8CD5-D344-952C-8A232765852C}"/>
              </a:ext>
            </a:extLst>
          </p:cNvPr>
          <p:cNvSpPr/>
          <p:nvPr/>
        </p:nvSpPr>
        <p:spPr bwMode="auto">
          <a:xfrm>
            <a:off x="1598211" y="1470933"/>
            <a:ext cx="890546" cy="453224"/>
          </a:xfrm>
          <a:prstGeom prst="hexagon">
            <a:avLst/>
          </a:prstGeom>
          <a:solidFill>
            <a:srgbClr val="00B0F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30188" marR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Hexagon 70">
            <a:extLst>
              <a:ext uri="{FF2B5EF4-FFF2-40B4-BE49-F238E27FC236}">
                <a16:creationId xmlns:a16="http://schemas.microsoft.com/office/drawing/2014/main" id="{EE36AC32-FA61-6142-8CAB-E873AF326F2B}"/>
              </a:ext>
            </a:extLst>
          </p:cNvPr>
          <p:cNvSpPr/>
          <p:nvPr/>
        </p:nvSpPr>
        <p:spPr bwMode="auto">
          <a:xfrm>
            <a:off x="1598211" y="2585795"/>
            <a:ext cx="890546" cy="453224"/>
          </a:xfrm>
          <a:prstGeom prst="hexagon">
            <a:avLst/>
          </a:prstGeom>
          <a:solidFill>
            <a:srgbClr val="00B0F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30188" marR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Hexagon 71">
            <a:extLst>
              <a:ext uri="{FF2B5EF4-FFF2-40B4-BE49-F238E27FC236}">
                <a16:creationId xmlns:a16="http://schemas.microsoft.com/office/drawing/2014/main" id="{40AE9D91-5C0B-C742-AA5E-4B49A7033C8A}"/>
              </a:ext>
            </a:extLst>
          </p:cNvPr>
          <p:cNvSpPr/>
          <p:nvPr/>
        </p:nvSpPr>
        <p:spPr bwMode="auto">
          <a:xfrm>
            <a:off x="1627497" y="3562002"/>
            <a:ext cx="890546" cy="453224"/>
          </a:xfrm>
          <a:prstGeom prst="hexagon">
            <a:avLst/>
          </a:prstGeom>
          <a:solidFill>
            <a:srgbClr val="00B0F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30188" marR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Hexagon 72">
            <a:extLst>
              <a:ext uri="{FF2B5EF4-FFF2-40B4-BE49-F238E27FC236}">
                <a16:creationId xmlns:a16="http://schemas.microsoft.com/office/drawing/2014/main" id="{C6D47AE7-05E9-8F4F-9463-BEAD8B680FA2}"/>
              </a:ext>
            </a:extLst>
          </p:cNvPr>
          <p:cNvSpPr/>
          <p:nvPr/>
        </p:nvSpPr>
        <p:spPr bwMode="auto">
          <a:xfrm>
            <a:off x="1627497" y="5199847"/>
            <a:ext cx="890546" cy="453224"/>
          </a:xfrm>
          <a:prstGeom prst="hexagon">
            <a:avLst/>
          </a:prstGeom>
          <a:solidFill>
            <a:srgbClr val="00B0F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30188" marR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0694EB0-9F45-C94C-8C41-C4B7DB25F74B}"/>
              </a:ext>
            </a:extLst>
          </p:cNvPr>
          <p:cNvSpPr txBox="1"/>
          <p:nvPr/>
        </p:nvSpPr>
        <p:spPr>
          <a:xfrm>
            <a:off x="1761410" y="5199847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200" dirty="0"/>
              <a:t>ATra</a:t>
            </a:r>
          </a:p>
          <a:p>
            <a:pPr algn="ctr">
              <a:spcBef>
                <a:spcPts val="0"/>
              </a:spcBef>
            </a:pPr>
            <a:r>
              <a:rPr lang="en-US" sz="1200" dirty="0"/>
              <a:t>Client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2A58372-7C6F-AE4B-9311-B89EE075E351}"/>
              </a:ext>
            </a:extLst>
          </p:cNvPr>
          <p:cNvSpPr txBox="1"/>
          <p:nvPr/>
        </p:nvSpPr>
        <p:spPr>
          <a:xfrm>
            <a:off x="1737141" y="3553561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200" dirty="0"/>
              <a:t>ATra</a:t>
            </a:r>
          </a:p>
          <a:p>
            <a:pPr algn="ctr">
              <a:spcBef>
                <a:spcPts val="0"/>
              </a:spcBef>
            </a:pPr>
            <a:r>
              <a:rPr lang="en-US" sz="1200" dirty="0"/>
              <a:t>Client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CB8A134-5A04-3E4F-9FBA-1188A82B097F}"/>
              </a:ext>
            </a:extLst>
          </p:cNvPr>
          <p:cNvSpPr txBox="1"/>
          <p:nvPr/>
        </p:nvSpPr>
        <p:spPr>
          <a:xfrm>
            <a:off x="1728178" y="2557967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200" dirty="0"/>
              <a:t>ATra</a:t>
            </a:r>
          </a:p>
          <a:p>
            <a:pPr algn="ctr">
              <a:spcBef>
                <a:spcPts val="0"/>
              </a:spcBef>
            </a:pPr>
            <a:r>
              <a:rPr lang="en-US" sz="1200" dirty="0"/>
              <a:t>Client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68CB95D-C4F3-D24E-95F0-98A1D261037D}"/>
              </a:ext>
            </a:extLst>
          </p:cNvPr>
          <p:cNvSpPr txBox="1"/>
          <p:nvPr/>
        </p:nvSpPr>
        <p:spPr>
          <a:xfrm>
            <a:off x="1761400" y="1442462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200" dirty="0"/>
              <a:t>ATra</a:t>
            </a:r>
          </a:p>
          <a:p>
            <a:pPr algn="ctr">
              <a:spcBef>
                <a:spcPts val="0"/>
              </a:spcBef>
            </a:pPr>
            <a:r>
              <a:rPr lang="en-US" sz="1200" dirty="0"/>
              <a:t>Client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58F4205-32C4-464E-AF8F-742A3A7819B9}"/>
              </a:ext>
            </a:extLst>
          </p:cNvPr>
          <p:cNvSpPr txBox="1"/>
          <p:nvPr/>
        </p:nvSpPr>
        <p:spPr>
          <a:xfrm>
            <a:off x="6623472" y="2826807"/>
            <a:ext cx="2207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“Black Box” Enclave</a:t>
            </a:r>
          </a:p>
        </p:txBody>
      </p:sp>
      <p:pic>
        <p:nvPicPr>
          <p:cNvPr id="89" name="Picture 812" descr="Matte Blue And White Square Business Locked Padlock (Lock) Icon">
            <a:extLst>
              <a:ext uri="{FF2B5EF4-FFF2-40B4-BE49-F238E27FC236}">
                <a16:creationId xmlns:a16="http://schemas.microsoft.com/office/drawing/2014/main" id="{4E46E7C4-67AB-9446-833A-FA411EA1E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68" y="3477796"/>
            <a:ext cx="3619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812" descr="Matte Blue And White Square Business Locked Padlock (Lock) Icon">
            <a:extLst>
              <a:ext uri="{FF2B5EF4-FFF2-40B4-BE49-F238E27FC236}">
                <a16:creationId xmlns:a16="http://schemas.microsoft.com/office/drawing/2014/main" id="{8C527312-D947-B04F-8DAE-E8560A555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194" y="2436201"/>
            <a:ext cx="3619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812" descr="Matte Blue And White Square Business Locked Padlock (Lock) Icon">
            <a:extLst>
              <a:ext uri="{FF2B5EF4-FFF2-40B4-BE49-F238E27FC236}">
                <a16:creationId xmlns:a16="http://schemas.microsoft.com/office/drawing/2014/main" id="{AECFDE69-5E7E-8E48-A49F-12F878874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194" y="1338632"/>
            <a:ext cx="3619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812" descr="Matte Blue And White Square Business Locked Padlock (Lock) Icon">
            <a:extLst>
              <a:ext uri="{FF2B5EF4-FFF2-40B4-BE49-F238E27FC236}">
                <a16:creationId xmlns:a16="http://schemas.microsoft.com/office/drawing/2014/main" id="{5064FAF4-962A-E148-8C34-92D31425D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256" y="3448477"/>
            <a:ext cx="3619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812" descr="Matte Blue And White Square Business Locked Padlock (Lock) Icon">
            <a:extLst>
              <a:ext uri="{FF2B5EF4-FFF2-40B4-BE49-F238E27FC236}">
                <a16:creationId xmlns:a16="http://schemas.microsoft.com/office/drawing/2014/main" id="{FA08A931-2AAC-6A4C-B8CC-6EAE9EEF9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194" y="5013835"/>
            <a:ext cx="3619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812" descr="Matte Blue And White Square Business Locked Padlock (Lock) Icon">
            <a:extLst>
              <a:ext uri="{FF2B5EF4-FFF2-40B4-BE49-F238E27FC236}">
                <a16:creationId xmlns:a16="http://schemas.microsoft.com/office/drawing/2014/main" id="{43DB87CE-5234-F74D-B4A0-A543999CC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80" y="3048181"/>
            <a:ext cx="3619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0C892D6-896E-D74B-BC27-41C26A7F7FC8}"/>
              </a:ext>
            </a:extLst>
          </p:cNvPr>
          <p:cNvSpPr txBox="1"/>
          <p:nvPr/>
        </p:nvSpPr>
        <p:spPr>
          <a:xfrm>
            <a:off x="224725" y="1262889"/>
            <a:ext cx="8919275" cy="434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32"/>
              </a:spcBef>
              <a:buFont typeface="Arial" panose="020B0604020202020204" pitchFamily="34" charset="0"/>
              <a:buChar char="•"/>
              <a:tabLst>
                <a:tab pos="1595438" algn="l"/>
              </a:tabLst>
            </a:pPr>
            <a:r>
              <a:rPr lang="en-US" sz="1800" dirty="0"/>
              <a:t>Benefit 1:	Continued security enhancement</a:t>
            </a:r>
          </a:p>
          <a:p>
            <a:pPr marL="342900" indent="-342900">
              <a:spcBef>
                <a:spcPts val="1032"/>
              </a:spcBef>
              <a:buFont typeface="Arial" panose="020B0604020202020204" pitchFamily="34" charset="0"/>
              <a:buChar char="•"/>
              <a:tabLst>
                <a:tab pos="1595438" algn="l"/>
              </a:tabLst>
            </a:pPr>
            <a:r>
              <a:rPr lang="en-US" sz="1800" dirty="0"/>
              <a:t>Benefit 2:	Greater ease-of-use/more streamlined workflow</a:t>
            </a:r>
          </a:p>
          <a:p>
            <a:pPr marL="342900" indent="-342900">
              <a:spcBef>
                <a:spcPts val="1032"/>
              </a:spcBef>
              <a:buFont typeface="Arial" panose="020B0604020202020204" pitchFamily="34" charset="0"/>
              <a:buChar char="•"/>
              <a:tabLst>
                <a:tab pos="1595438" algn="l"/>
              </a:tabLst>
            </a:pPr>
            <a:r>
              <a:rPr lang="en-US" sz="1800" dirty="0"/>
              <a:t>Benefit 3:	Reduced chance of errors</a:t>
            </a:r>
          </a:p>
          <a:p>
            <a:pPr marL="342900" indent="-342900">
              <a:spcBef>
                <a:spcPts val="1032"/>
              </a:spcBef>
              <a:buFont typeface="Arial" panose="020B0604020202020204" pitchFamily="34" charset="0"/>
              <a:buChar char="•"/>
              <a:tabLst>
                <a:tab pos="1595438" algn="l"/>
              </a:tabLst>
            </a:pPr>
            <a:r>
              <a:rPr lang="en-US" sz="1800" dirty="0"/>
              <a:t>Benefit 4:	Ability to more easily add pre- and post-processing functions</a:t>
            </a:r>
          </a:p>
          <a:p>
            <a:pPr marL="342900" indent="-342900">
              <a:spcBef>
                <a:spcPts val="1032"/>
              </a:spcBef>
              <a:buFont typeface="Arial" panose="020B0604020202020204" pitchFamily="34" charset="0"/>
              <a:buChar char="•"/>
              <a:tabLst>
                <a:tab pos="1595438" algn="l"/>
              </a:tabLst>
            </a:pPr>
            <a:r>
              <a:rPr lang="en-US" sz="1800" dirty="0"/>
              <a:t>Benefit 5:	Reduced ”Black Box” complexity (increased reliability)</a:t>
            </a:r>
          </a:p>
          <a:p>
            <a:pPr marL="342900" indent="-342900">
              <a:spcBef>
                <a:spcPts val="1032"/>
              </a:spcBef>
              <a:buFont typeface="Arial" panose="020B0604020202020204" pitchFamily="34" charset="0"/>
              <a:buChar char="•"/>
              <a:tabLst>
                <a:tab pos="1595438" algn="l"/>
              </a:tabLst>
            </a:pPr>
            <a:r>
              <a:rPr lang="en-US" sz="1800" dirty="0"/>
              <a:t>Benefit 6:	Significantly faster data load times</a:t>
            </a:r>
          </a:p>
          <a:p>
            <a:pPr marL="342900" indent="-342900">
              <a:spcBef>
                <a:spcPts val="1032"/>
              </a:spcBef>
              <a:buFont typeface="Arial" panose="020B0604020202020204" pitchFamily="34" charset="0"/>
              <a:buChar char="•"/>
              <a:tabLst>
                <a:tab pos="1595438" algn="l"/>
              </a:tabLst>
            </a:pPr>
            <a:r>
              <a:rPr lang="en-US" sz="1800" dirty="0"/>
              <a:t>Benefit 7:	Reduced of “Black Box” commissioning/decommissioning</a:t>
            </a:r>
          </a:p>
          <a:p>
            <a:pPr marL="342900" indent="-342900">
              <a:spcBef>
                <a:spcPts val="1032"/>
              </a:spcBef>
              <a:buFont typeface="Arial" panose="020B0604020202020204" pitchFamily="34" charset="0"/>
              <a:buChar char="•"/>
              <a:tabLst>
                <a:tab pos="1595438" algn="l"/>
              </a:tabLst>
            </a:pPr>
            <a:r>
              <a:rPr lang="en-US" sz="1800" dirty="0"/>
              <a:t>Benefit 8: 	Ability to more easily accommodate new functionality</a:t>
            </a:r>
          </a:p>
          <a:p>
            <a:pPr marL="342900" indent="-342900">
              <a:spcBef>
                <a:spcPts val="1032"/>
              </a:spcBef>
              <a:buFont typeface="Arial" panose="020B0604020202020204" pitchFamily="34" charset="0"/>
              <a:buChar char="•"/>
              <a:tabLst>
                <a:tab pos="1595438" algn="l"/>
              </a:tabLst>
            </a:pPr>
            <a:r>
              <a:rPr lang="en-US" sz="1800" dirty="0"/>
              <a:t>Benefit 9:	Reduced cost/greater-performance</a:t>
            </a:r>
          </a:p>
          <a:p>
            <a:pPr marL="342900" indent="-342900">
              <a:spcBef>
                <a:spcPts val="1032"/>
              </a:spcBef>
              <a:buFont typeface="Arial" panose="020B0604020202020204" pitchFamily="34" charset="0"/>
              <a:buChar char="•"/>
              <a:tabLst>
                <a:tab pos="1595438" algn="l"/>
              </a:tabLst>
            </a:pPr>
            <a:r>
              <a:rPr lang="en-US" sz="1800" dirty="0"/>
              <a:t>Benefit 10:	Ability to continue running at Equinix</a:t>
            </a:r>
          </a:p>
          <a:p>
            <a:pPr>
              <a:tabLst>
                <a:tab pos="1595438" algn="l"/>
              </a:tabLst>
            </a:pPr>
            <a:endParaRPr lang="en-US" sz="1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59D11F-6CCF-F04A-976F-836CCABE573D}"/>
              </a:ext>
            </a:extLst>
          </p:cNvPr>
          <p:cNvSpPr/>
          <p:nvPr/>
        </p:nvSpPr>
        <p:spPr>
          <a:xfrm>
            <a:off x="1209642" y="351559"/>
            <a:ext cx="6724715" cy="479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75"/>
              </a:lnSpc>
            </a:pPr>
            <a:r>
              <a:rPr lang="en-US" sz="3200" dirty="0">
                <a:latin typeface="+mj-lt"/>
                <a:ea typeface="ＭＳ Ｐゴシック" charset="0"/>
                <a:cs typeface="Tahoma" charset="0"/>
              </a:rPr>
              <a:t>Top Benefits of Version 4</a:t>
            </a:r>
            <a:endParaRPr lang="en-US" sz="3200" i="1" dirty="0">
              <a:solidFill>
                <a:srgbClr val="FF0000"/>
              </a:solidFill>
              <a:latin typeface="+mj-lt"/>
              <a:ea typeface="ＭＳ Ｐゴシック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298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5CB7E981-2279-0046-95F6-68E41E0C7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4908" y="1031389"/>
            <a:ext cx="3401715" cy="4246635"/>
          </a:xfrm>
          <a:prstGeom prst="rect">
            <a:avLst/>
          </a:prstGeom>
          <a:noFill/>
          <a:ln w="25400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 marL="230188" indent="-23018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b="0"/>
          </a:p>
        </p:txBody>
      </p:sp>
      <p:sp>
        <p:nvSpPr>
          <p:cNvPr id="19459" name="Rectangle 12">
            <a:extLst>
              <a:ext uri="{FF2B5EF4-FFF2-40B4-BE49-F238E27FC236}">
                <a16:creationId xmlns:a16="http://schemas.microsoft.com/office/drawing/2014/main" id="{86F6A814-03F6-B541-BC39-E4E07213A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2918" y="1311296"/>
            <a:ext cx="2843406" cy="3687219"/>
          </a:xfrm>
          <a:prstGeom prst="rect">
            <a:avLst/>
          </a:prstGeom>
          <a:solidFill>
            <a:srgbClr val="FFFF00"/>
          </a:solidFill>
          <a:ln w="76200">
            <a:solidFill>
              <a:srgbClr val="C00000"/>
            </a:solidFill>
            <a:round/>
            <a:headEnd/>
            <a:tailEnd/>
          </a:ln>
        </p:spPr>
        <p:txBody>
          <a:bodyPr wrap="none" lIns="0" tIns="0" rIns="0" bIns="0"/>
          <a:lstStyle>
            <a:lvl1pPr marL="230188" indent="-23018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b="0"/>
          </a:p>
        </p:txBody>
      </p:sp>
      <p:pic>
        <p:nvPicPr>
          <p:cNvPr id="19471" name="Picture 3" descr="C:\Program Files (x86)\Microsoft Office\MEDIA\CAGCAT10\j0195384.wmf">
            <a:extLst>
              <a:ext uri="{FF2B5EF4-FFF2-40B4-BE49-F238E27FC236}">
                <a16:creationId xmlns:a16="http://schemas.microsoft.com/office/drawing/2014/main" id="{B2CF8491-B971-B04E-95C1-904C21F6D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23323" y="1898677"/>
            <a:ext cx="860426" cy="87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3" name="Right Arrow 13">
            <a:extLst>
              <a:ext uri="{FF2B5EF4-FFF2-40B4-BE49-F238E27FC236}">
                <a16:creationId xmlns:a16="http://schemas.microsoft.com/office/drawing/2014/main" id="{271C414B-0C55-8549-BFE0-F6EB4AF30931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551462" y="5488974"/>
            <a:ext cx="561975" cy="403225"/>
          </a:xfrm>
          <a:prstGeom prst="rightArrow">
            <a:avLst>
              <a:gd name="adj1" fmla="val 50000"/>
              <a:gd name="adj2" fmla="val 50012"/>
            </a:avLst>
          </a:prstGeom>
          <a:solidFill>
            <a:srgbClr val="0432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marL="230188" indent="-23018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100" b="0"/>
          </a:p>
        </p:txBody>
      </p:sp>
      <p:sp>
        <p:nvSpPr>
          <p:cNvPr id="19484" name="Right Arrow 14">
            <a:extLst>
              <a:ext uri="{FF2B5EF4-FFF2-40B4-BE49-F238E27FC236}">
                <a16:creationId xmlns:a16="http://schemas.microsoft.com/office/drawing/2014/main" id="{1A4FD692-63DE-3E40-9AF5-62ED7EEE6F6B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606655" y="5486935"/>
            <a:ext cx="573088" cy="403225"/>
          </a:xfrm>
          <a:prstGeom prst="rightArrow">
            <a:avLst>
              <a:gd name="adj1" fmla="val 50000"/>
              <a:gd name="adj2" fmla="val 50047"/>
            </a:avLst>
          </a:prstGeom>
          <a:solidFill>
            <a:srgbClr val="B5B5B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marL="230188" indent="-23018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100" b="0"/>
          </a:p>
        </p:txBody>
      </p:sp>
      <p:sp>
        <p:nvSpPr>
          <p:cNvPr id="19485" name="TextBox 16">
            <a:extLst>
              <a:ext uri="{FF2B5EF4-FFF2-40B4-BE49-F238E27FC236}">
                <a16:creationId xmlns:a16="http://schemas.microsoft.com/office/drawing/2014/main" id="{5D352F8B-3DF7-804E-8D2E-FBF2010F6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9192" y="5986204"/>
            <a:ext cx="6080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100"/>
              <a:t>Power</a:t>
            </a:r>
          </a:p>
        </p:txBody>
      </p:sp>
      <p:sp>
        <p:nvSpPr>
          <p:cNvPr id="19486" name="TextBox 17">
            <a:extLst>
              <a:ext uri="{FF2B5EF4-FFF2-40B4-BE49-F238E27FC236}">
                <a16:creationId xmlns:a16="http://schemas.microsoft.com/office/drawing/2014/main" id="{5410265C-6F8A-3347-BE17-0EEEBB434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2687" y="5996974"/>
            <a:ext cx="7096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100"/>
              <a:t>Cooling</a:t>
            </a:r>
          </a:p>
        </p:txBody>
      </p:sp>
      <p:sp>
        <p:nvSpPr>
          <p:cNvPr id="19487" name="Right Arrow 117">
            <a:extLst>
              <a:ext uri="{FF2B5EF4-FFF2-40B4-BE49-F238E27FC236}">
                <a16:creationId xmlns:a16="http://schemas.microsoft.com/office/drawing/2014/main" id="{8DC4D0CB-14EA-7A42-AE47-1AFEF310C9F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063305" y="5478656"/>
            <a:ext cx="561975" cy="404812"/>
          </a:xfrm>
          <a:prstGeom prst="rightArrow">
            <a:avLst>
              <a:gd name="adj1" fmla="val 50000"/>
              <a:gd name="adj2" fmla="val 49816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marL="230188" indent="-23018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b="0"/>
          </a:p>
        </p:txBody>
      </p:sp>
      <p:sp>
        <p:nvSpPr>
          <p:cNvPr id="19508" name="TextBox 129">
            <a:extLst>
              <a:ext uri="{FF2B5EF4-FFF2-40B4-BE49-F238E27FC236}">
                <a16:creationId xmlns:a16="http://schemas.microsoft.com/office/drawing/2014/main" id="{A20AFBEA-F4A3-3C4B-9447-2F3562D57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8027" y="1651726"/>
            <a:ext cx="155098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100" i="1" dirty="0"/>
              <a:t>Encrypted</a:t>
            </a:r>
          </a:p>
        </p:txBody>
      </p:sp>
      <p:sp>
        <p:nvSpPr>
          <p:cNvPr id="235" name="Title 1">
            <a:extLst>
              <a:ext uri="{FF2B5EF4-FFF2-40B4-BE49-F238E27FC236}">
                <a16:creationId xmlns:a16="http://schemas.microsoft.com/office/drawing/2014/main" id="{70F2869E-4EC7-0C44-915D-01861EA05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801" y="400869"/>
            <a:ext cx="7318375" cy="831850"/>
          </a:xfrm>
        </p:spPr>
        <p:txBody>
          <a:bodyPr>
            <a:noAutofit/>
          </a:bodyPr>
          <a:lstStyle/>
          <a:p>
            <a:r>
              <a:rPr lang="en-US" altLang="ja-JP" sz="3200" dirty="0">
                <a:ea typeface="MS PGothic" charset="-128"/>
              </a:rPr>
              <a:t>ATra</a:t>
            </a:r>
            <a:r>
              <a:rPr lang="en-US" altLang="ja-JP" sz="3200" baseline="30000" dirty="0">
                <a:ea typeface="MS PGothic" charset="-128"/>
              </a:rPr>
              <a:t>TM</a:t>
            </a:r>
            <a:r>
              <a:rPr lang="en-US" altLang="ja-JP" sz="3200" dirty="0">
                <a:ea typeface="MS PGothic" charset="-128"/>
              </a:rPr>
              <a:t> </a:t>
            </a:r>
            <a:r>
              <a:rPr lang="en-US" altLang="x-none" sz="3200" dirty="0">
                <a:ea typeface="MS PGothic" charset="-128"/>
              </a:rPr>
              <a:t>Platform (V5.0)</a:t>
            </a:r>
            <a:br>
              <a:rPr lang="en-US" altLang="x-none" sz="3200" dirty="0">
                <a:ea typeface="MS PGothic" charset="-128"/>
              </a:rPr>
            </a:br>
            <a:br>
              <a:rPr lang="en-US" altLang="x-none" sz="3200" dirty="0">
                <a:ea typeface="MS PGothic" charset="-128"/>
              </a:rPr>
            </a:br>
            <a:endParaRPr lang="en-US" altLang="x-none" sz="3200" i="1" dirty="0">
              <a:solidFill>
                <a:srgbClr val="0432FF"/>
              </a:solidFill>
              <a:ea typeface="MS PGothic" charset="-128"/>
            </a:endParaRPr>
          </a:p>
        </p:txBody>
      </p: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02D5D268-6C31-8B49-A45F-4B778AA7D49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633754" y="2164999"/>
            <a:ext cx="2035756" cy="8650"/>
          </a:xfrm>
          <a:prstGeom prst="line">
            <a:avLst/>
          </a:prstGeom>
          <a:noFill/>
          <a:ln w="508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triangle" w="med" len="med"/>
            <a:tailEnd type="triangle" w="med" len="sm"/>
          </a:ln>
          <a:effectLst/>
        </p:spPr>
      </p:cxnSp>
      <p:pic>
        <p:nvPicPr>
          <p:cNvPr id="256" name="Picture 3" descr="C:\Program Files (x86)\Microsoft Office\MEDIA\CAGCAT10\j0195384.wmf">
            <a:extLst>
              <a:ext uri="{FF2B5EF4-FFF2-40B4-BE49-F238E27FC236}">
                <a16:creationId xmlns:a16="http://schemas.microsoft.com/office/drawing/2014/main" id="{2E9BF6C8-D453-7442-BE68-F4C895D21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19353" y="2904945"/>
            <a:ext cx="860426" cy="87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5" name="Picture 3" descr="C:\Program Files (x86)\Microsoft Office\MEDIA\CAGCAT10\j0195384.wmf">
            <a:extLst>
              <a:ext uri="{FF2B5EF4-FFF2-40B4-BE49-F238E27FC236}">
                <a16:creationId xmlns:a16="http://schemas.microsoft.com/office/drawing/2014/main" id="{45683054-D0C3-224C-8AC1-091ACF1E2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15096" y="4052992"/>
            <a:ext cx="860424" cy="87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" name="TextBox 296">
            <a:extLst>
              <a:ext uri="{FF2B5EF4-FFF2-40B4-BE49-F238E27FC236}">
                <a16:creationId xmlns:a16="http://schemas.microsoft.com/office/drawing/2014/main" id="{6F82B2DF-3B4D-8E4D-A969-0952574C810E}"/>
              </a:ext>
            </a:extLst>
          </p:cNvPr>
          <p:cNvSpPr txBox="1"/>
          <p:nvPr/>
        </p:nvSpPr>
        <p:spPr>
          <a:xfrm>
            <a:off x="896786" y="463286"/>
            <a:ext cx="2459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algn="ctr">
              <a:spcBef>
                <a:spcPts val="100"/>
              </a:spcBef>
            </a:pPr>
            <a:r>
              <a:rPr lang="en-US" sz="1400" u="sng" dirty="0"/>
              <a:t>Client Application</a:t>
            </a: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64DB2105-CEB7-5848-9E9B-2C812C59A874}"/>
              </a:ext>
            </a:extLst>
          </p:cNvPr>
          <p:cNvSpPr txBox="1"/>
          <p:nvPr/>
        </p:nvSpPr>
        <p:spPr>
          <a:xfrm>
            <a:off x="1237371" y="732225"/>
            <a:ext cx="1830629" cy="10797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" indent="182880">
              <a:spcBef>
                <a:spcPts val="100"/>
              </a:spcBef>
              <a:buFont typeface="Wingdings" pitchFamily="2" charset="2"/>
              <a:buChar char="§"/>
            </a:pPr>
            <a:r>
              <a:rPr lang="en-US" sz="1000" dirty="0"/>
              <a:t>Graphic User Interface</a:t>
            </a:r>
          </a:p>
          <a:p>
            <a:pPr marL="91440" indent="182880">
              <a:spcBef>
                <a:spcPts val="100"/>
              </a:spcBef>
              <a:buFont typeface="Wingdings" pitchFamily="2" charset="2"/>
              <a:buChar char="§"/>
            </a:pPr>
            <a:r>
              <a:rPr lang="en-US" sz="1000" dirty="0"/>
              <a:t>Verification</a:t>
            </a:r>
          </a:p>
          <a:p>
            <a:pPr marL="91440" indent="182880">
              <a:spcBef>
                <a:spcPts val="100"/>
              </a:spcBef>
              <a:buFont typeface="Wingdings" pitchFamily="2" charset="2"/>
              <a:buChar char="§"/>
            </a:pPr>
            <a:r>
              <a:rPr lang="en-US" sz="1000" dirty="0"/>
              <a:t>Normalization</a:t>
            </a:r>
          </a:p>
          <a:p>
            <a:pPr marL="91440" indent="182880">
              <a:spcBef>
                <a:spcPts val="100"/>
              </a:spcBef>
              <a:buFont typeface="Wingdings" pitchFamily="2" charset="2"/>
              <a:buChar char="§"/>
            </a:pPr>
            <a:r>
              <a:rPr lang="en-US" sz="1000" dirty="0"/>
              <a:t>“Patterns”</a:t>
            </a:r>
          </a:p>
          <a:p>
            <a:pPr marL="91440" indent="182880">
              <a:spcBef>
                <a:spcPts val="100"/>
              </a:spcBef>
              <a:buFont typeface="Wingdings" pitchFamily="2" charset="2"/>
              <a:buChar char="§"/>
            </a:pPr>
            <a:r>
              <a:rPr lang="en-US" sz="1000" dirty="0"/>
              <a:t>“Templates”</a:t>
            </a:r>
          </a:p>
          <a:p>
            <a:pPr marL="91440" indent="182880">
              <a:spcBef>
                <a:spcPts val="100"/>
              </a:spcBef>
              <a:buFont typeface="Wingdings" pitchFamily="2" charset="2"/>
              <a:buChar char="§"/>
            </a:pPr>
            <a:r>
              <a:rPr lang="en-US" sz="1000" dirty="0"/>
              <a:t>Logs &amp; Reports</a:t>
            </a:r>
          </a:p>
        </p:txBody>
      </p:sp>
      <p:sp>
        <p:nvSpPr>
          <p:cNvPr id="60" name="Rectangle 12">
            <a:extLst>
              <a:ext uri="{FF2B5EF4-FFF2-40B4-BE49-F238E27FC236}">
                <a16:creationId xmlns:a16="http://schemas.microsoft.com/office/drawing/2014/main" id="{68B8FF76-1EEB-844E-9F38-6A055E86B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7030" y="1552999"/>
            <a:ext cx="2316858" cy="3318920"/>
          </a:xfrm>
          <a:prstGeom prst="rect">
            <a:avLst/>
          </a:prstGeom>
          <a:solidFill>
            <a:schemeClr val="tx1"/>
          </a:solidFill>
          <a:ln w="76200">
            <a:solidFill>
              <a:srgbClr val="C00000"/>
            </a:solidFill>
            <a:round/>
            <a:headEnd/>
            <a:tailEnd/>
          </a:ln>
        </p:spPr>
        <p:txBody>
          <a:bodyPr wrap="none" lIns="0" tIns="0" rIns="0" bIns="0"/>
          <a:lstStyle>
            <a:lvl1pPr marL="230188" indent="-23018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b="0"/>
          </a:p>
        </p:txBody>
      </p:sp>
      <p:sp>
        <p:nvSpPr>
          <p:cNvPr id="497" name="Alternate Process 496">
            <a:extLst>
              <a:ext uri="{FF2B5EF4-FFF2-40B4-BE49-F238E27FC236}">
                <a16:creationId xmlns:a16="http://schemas.microsoft.com/office/drawing/2014/main" id="{8FC4BED2-541A-9643-879F-08ACF5D7B566}"/>
              </a:ext>
            </a:extLst>
          </p:cNvPr>
          <p:cNvSpPr/>
          <p:nvPr/>
        </p:nvSpPr>
        <p:spPr bwMode="auto">
          <a:xfrm flipH="1">
            <a:off x="4841766" y="1669319"/>
            <a:ext cx="2058718" cy="2654279"/>
          </a:xfrm>
          <a:prstGeom prst="flowChartAlternateProcess">
            <a:avLst/>
          </a:prstGeom>
          <a:solidFill>
            <a:srgbClr val="00B0F0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0" tIns="0" rIns="0" bIns="0">
            <a:spAutoFit/>
          </a:bodyPr>
          <a:lstStyle/>
          <a:p>
            <a:pPr marL="230188" indent="-230188">
              <a:defRPr/>
            </a:pPr>
            <a:endParaRPr lang="en-US" b="0">
              <a:ln>
                <a:solidFill>
                  <a:schemeClr val="tx1"/>
                </a:solidFill>
              </a:ln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9499" name="TextBox 52">
            <a:extLst>
              <a:ext uri="{FF2B5EF4-FFF2-40B4-BE49-F238E27FC236}">
                <a16:creationId xmlns:a16="http://schemas.microsoft.com/office/drawing/2014/main" id="{54250BA9-D8B9-FC4C-9DDA-F81CBDE1D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6951" y="1812747"/>
            <a:ext cx="1144647" cy="566309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 dirty="0" err="1">
                <a:solidFill>
                  <a:srgbClr val="011E41"/>
                </a:solidFill>
              </a:rPr>
              <a:t>AvesTerra</a:t>
            </a:r>
            <a:endParaRPr lang="en-US" altLang="en-US" sz="1400" dirty="0">
              <a:solidFill>
                <a:srgbClr val="011E41"/>
              </a:solidFill>
            </a:endParaRPr>
          </a:p>
          <a:p>
            <a:pPr algn="ctr"/>
            <a:r>
              <a:rPr lang="en-US" altLang="en-US" sz="1400" dirty="0">
                <a:solidFill>
                  <a:srgbClr val="011E41"/>
                </a:solidFill>
              </a:rPr>
              <a:t>Engine</a:t>
            </a:r>
          </a:p>
        </p:txBody>
      </p:sp>
      <p:sp>
        <p:nvSpPr>
          <p:cNvPr id="19462" name="TextBox 52">
            <a:extLst>
              <a:ext uri="{FF2B5EF4-FFF2-40B4-BE49-F238E27FC236}">
                <a16:creationId xmlns:a16="http://schemas.microsoft.com/office/drawing/2014/main" id="{ACF55F8E-62F7-604C-B8EE-3CADCE468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787" y="4530384"/>
            <a:ext cx="15203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 dirty="0">
                <a:solidFill>
                  <a:schemeClr val="bg1"/>
                </a:solidFill>
              </a:rPr>
              <a:t>“Black Box”</a:t>
            </a:r>
          </a:p>
        </p:txBody>
      </p:sp>
      <p:pic>
        <p:nvPicPr>
          <p:cNvPr id="19460" name="Picture 812" descr="Matte Blue And White Square Business Locked Padlock (Lock) Icon">
            <a:extLst>
              <a:ext uri="{FF2B5EF4-FFF2-40B4-BE49-F238E27FC236}">
                <a16:creationId xmlns:a16="http://schemas.microsoft.com/office/drawing/2014/main" id="{4BC5A42C-D96A-D141-AF21-57995E2D4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837" y="4535511"/>
            <a:ext cx="354923" cy="35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7B5D2151-278A-324B-BFDA-8EA7F4EB1654}"/>
              </a:ext>
            </a:extLst>
          </p:cNvPr>
          <p:cNvSpPr/>
          <p:nvPr/>
        </p:nvSpPr>
        <p:spPr bwMode="auto">
          <a:xfrm>
            <a:off x="5420037" y="2529499"/>
            <a:ext cx="412694" cy="522218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30188" marR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9FC9B746-3019-FD44-8076-383869C4F7DA}"/>
              </a:ext>
            </a:extLst>
          </p:cNvPr>
          <p:cNvSpPr/>
          <p:nvPr/>
        </p:nvSpPr>
        <p:spPr bwMode="auto">
          <a:xfrm>
            <a:off x="4937214" y="2529499"/>
            <a:ext cx="412694" cy="522218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30188" marR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A6671260-B2A2-254F-A0CF-CD448DE80BAB}"/>
              </a:ext>
            </a:extLst>
          </p:cNvPr>
          <p:cNvSpPr/>
          <p:nvPr/>
        </p:nvSpPr>
        <p:spPr bwMode="auto">
          <a:xfrm>
            <a:off x="5902860" y="2529499"/>
            <a:ext cx="412694" cy="522218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30188" marR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19E89EBE-5920-D745-A7D3-9326B8C66516}"/>
              </a:ext>
            </a:extLst>
          </p:cNvPr>
          <p:cNvSpPr/>
          <p:nvPr/>
        </p:nvSpPr>
        <p:spPr bwMode="auto">
          <a:xfrm>
            <a:off x="6385682" y="2529499"/>
            <a:ext cx="412694" cy="522218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30188" marR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TextBox 52">
            <a:extLst>
              <a:ext uri="{FF2B5EF4-FFF2-40B4-BE49-F238E27FC236}">
                <a16:creationId xmlns:a16="http://schemas.microsoft.com/office/drawing/2014/main" id="{F3D3ACBE-CACE-D34E-B43D-38AD0BCD0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294" y="3762987"/>
            <a:ext cx="1947971" cy="30777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 dirty="0"/>
              <a:t>ATra Analytics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6FEE89C3-40C8-2C42-8DD0-800A214FF3E1}"/>
              </a:ext>
            </a:extLst>
          </p:cNvPr>
          <p:cNvSpPr/>
          <p:nvPr/>
        </p:nvSpPr>
        <p:spPr bwMode="auto">
          <a:xfrm>
            <a:off x="5419812" y="3148098"/>
            <a:ext cx="412694" cy="522218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30188" marR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88837D90-4FF4-1147-AAC0-510B39209DB2}"/>
              </a:ext>
            </a:extLst>
          </p:cNvPr>
          <p:cNvSpPr/>
          <p:nvPr/>
        </p:nvSpPr>
        <p:spPr bwMode="auto">
          <a:xfrm>
            <a:off x="4936989" y="3148098"/>
            <a:ext cx="412694" cy="522218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30188" marR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ED71A6D9-A23F-6C41-B870-447B63DDF6FF}"/>
              </a:ext>
            </a:extLst>
          </p:cNvPr>
          <p:cNvSpPr/>
          <p:nvPr/>
        </p:nvSpPr>
        <p:spPr bwMode="auto">
          <a:xfrm>
            <a:off x="5902635" y="3148098"/>
            <a:ext cx="412694" cy="522218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30188" marR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87722C0F-6A18-3E43-BA8C-23BC12FC7EFA}"/>
              </a:ext>
            </a:extLst>
          </p:cNvPr>
          <p:cNvSpPr/>
          <p:nvPr/>
        </p:nvSpPr>
        <p:spPr bwMode="auto">
          <a:xfrm>
            <a:off x="6385457" y="3148098"/>
            <a:ext cx="412694" cy="522218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30188" marR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2" name="Picture 812" descr="Matte Blue And White Square Business Locked Padlock (Lock) Icon">
            <a:extLst>
              <a:ext uri="{FF2B5EF4-FFF2-40B4-BE49-F238E27FC236}">
                <a16:creationId xmlns:a16="http://schemas.microsoft.com/office/drawing/2014/main" id="{8F5A5C8E-88E2-CC41-8073-A44D711DA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889" y="1594874"/>
            <a:ext cx="354923" cy="35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723C703-8D85-524B-8578-37FFC252738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639384" y="3188919"/>
            <a:ext cx="2035756" cy="8650"/>
          </a:xfrm>
          <a:prstGeom prst="line">
            <a:avLst/>
          </a:prstGeom>
          <a:noFill/>
          <a:ln w="508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triangle" w="med" len="med"/>
            <a:tailEnd type="triangle" w="med" len="sm"/>
          </a:ln>
          <a:effectLst/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D398938-421A-824C-9C15-DCF1BF30778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662194" y="4327752"/>
            <a:ext cx="2035756" cy="8650"/>
          </a:xfrm>
          <a:prstGeom prst="line">
            <a:avLst/>
          </a:prstGeom>
          <a:noFill/>
          <a:ln w="508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triangle" w="med" len="med"/>
            <a:tailEnd type="triangle" w="med" len="sm"/>
          </a:ln>
          <a:effectLst/>
        </p:spPr>
      </p:cxnSp>
      <p:sp>
        <p:nvSpPr>
          <p:cNvPr id="76" name="TextBox 78">
            <a:extLst>
              <a:ext uri="{FF2B5EF4-FFF2-40B4-BE49-F238E27FC236}">
                <a16:creationId xmlns:a16="http://schemas.microsoft.com/office/drawing/2014/main" id="{C985DEDD-43A9-B44A-BDF0-D22B878E149B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3225666" y="3614002"/>
            <a:ext cx="482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/>
              <a:t>…</a:t>
            </a:r>
          </a:p>
        </p:txBody>
      </p:sp>
      <p:sp>
        <p:nvSpPr>
          <p:cNvPr id="77" name="TextBox 129">
            <a:extLst>
              <a:ext uri="{FF2B5EF4-FFF2-40B4-BE49-F238E27FC236}">
                <a16:creationId xmlns:a16="http://schemas.microsoft.com/office/drawing/2014/main" id="{65D499B0-9B4D-0B4F-B621-216FA84B6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5616" y="2216620"/>
            <a:ext cx="9638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000" i="1" dirty="0"/>
              <a:t>HGTP</a:t>
            </a:r>
          </a:p>
        </p:txBody>
      </p:sp>
      <p:sp>
        <p:nvSpPr>
          <p:cNvPr id="78" name="TextBox 129">
            <a:extLst>
              <a:ext uri="{FF2B5EF4-FFF2-40B4-BE49-F238E27FC236}">
                <a16:creationId xmlns:a16="http://schemas.microsoft.com/office/drawing/2014/main" id="{FC8C151A-9918-C343-9099-0C1055E15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9239" y="3212459"/>
            <a:ext cx="9638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000" i="1" dirty="0"/>
              <a:t>HGTP</a:t>
            </a:r>
          </a:p>
        </p:txBody>
      </p:sp>
      <p:sp>
        <p:nvSpPr>
          <p:cNvPr id="79" name="TextBox 129">
            <a:extLst>
              <a:ext uri="{FF2B5EF4-FFF2-40B4-BE49-F238E27FC236}">
                <a16:creationId xmlns:a16="http://schemas.microsoft.com/office/drawing/2014/main" id="{5174D940-580C-6D47-A9AE-5FCE0DA45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9186" y="4333871"/>
            <a:ext cx="9638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000" i="1" dirty="0"/>
              <a:t>HGTP</a:t>
            </a:r>
          </a:p>
        </p:txBody>
      </p:sp>
    </p:spTree>
    <p:extLst>
      <p:ext uri="{BB962C8B-B14F-4D97-AF65-F5344CB8AC3E}">
        <p14:creationId xmlns:p14="http://schemas.microsoft.com/office/powerpoint/2010/main" val="268883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0C892D6-896E-D74B-BC27-41C26A7F7FC8}"/>
              </a:ext>
            </a:extLst>
          </p:cNvPr>
          <p:cNvSpPr txBox="1"/>
          <p:nvPr/>
        </p:nvSpPr>
        <p:spPr>
          <a:xfrm>
            <a:off x="224725" y="1262889"/>
            <a:ext cx="89192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32"/>
              </a:spcBef>
              <a:buFont typeface="Arial" panose="020B0604020202020204" pitchFamily="34" charset="0"/>
              <a:buChar char="•"/>
              <a:tabLst>
                <a:tab pos="1595438" algn="l"/>
              </a:tabLst>
            </a:pPr>
            <a:r>
              <a:rPr lang="en-US" sz="1800" dirty="0"/>
              <a:t>Benefit 1:	Elimination of bulk data movement</a:t>
            </a:r>
          </a:p>
          <a:p>
            <a:pPr marL="342900" indent="-342900">
              <a:spcBef>
                <a:spcPts val="1032"/>
              </a:spcBef>
              <a:buFont typeface="Arial" panose="020B0604020202020204" pitchFamily="34" charset="0"/>
              <a:buChar char="•"/>
              <a:tabLst>
                <a:tab pos="1595438" algn="l"/>
              </a:tabLst>
            </a:pPr>
            <a:r>
              <a:rPr lang="en-US" sz="1800" dirty="0"/>
              <a:t>Benefit 2:	Elimination of data load time</a:t>
            </a:r>
          </a:p>
          <a:p>
            <a:pPr marL="342900" indent="-342900">
              <a:spcBef>
                <a:spcPts val="1032"/>
              </a:spcBef>
              <a:buFont typeface="Arial" panose="020B0604020202020204" pitchFamily="34" charset="0"/>
              <a:buChar char="•"/>
              <a:tabLst>
                <a:tab pos="1595438" algn="l"/>
              </a:tabLst>
            </a:pPr>
            <a:r>
              <a:rPr lang="en-US" sz="1800" dirty="0"/>
              <a:t>Benefit 3:	Ability to more easily validate/verify data prior to analysis</a:t>
            </a:r>
          </a:p>
          <a:p>
            <a:pPr marL="342900" indent="-342900">
              <a:spcBef>
                <a:spcPts val="1032"/>
              </a:spcBef>
              <a:buFont typeface="Arial" panose="020B0604020202020204" pitchFamily="34" charset="0"/>
              <a:buChar char="•"/>
              <a:tabLst>
                <a:tab pos="1595438" algn="l"/>
              </a:tabLst>
            </a:pPr>
            <a:r>
              <a:rPr lang="en-US" sz="1800" dirty="0"/>
              <a:t>Benefit 4:	Ability to more easily accommodate new functionality</a:t>
            </a:r>
          </a:p>
          <a:p>
            <a:pPr marL="342900" indent="-342900">
              <a:spcBef>
                <a:spcPts val="1032"/>
              </a:spcBef>
              <a:buFont typeface="Arial" panose="020B0604020202020204" pitchFamily="34" charset="0"/>
              <a:buChar char="•"/>
              <a:tabLst>
                <a:tab pos="1595438" algn="l"/>
              </a:tabLst>
            </a:pPr>
            <a:r>
              <a:rPr lang="en-US" sz="1800" dirty="0"/>
              <a:t>Benefit 5:	Ability to more easily add pre- and post-processing functions</a:t>
            </a:r>
          </a:p>
          <a:p>
            <a:pPr marL="342900" indent="-342900">
              <a:spcBef>
                <a:spcPts val="1032"/>
              </a:spcBef>
              <a:buFont typeface="Arial" panose="020B0604020202020204" pitchFamily="34" charset="0"/>
              <a:buChar char="•"/>
              <a:tabLst>
                <a:tab pos="1595438" algn="l"/>
              </a:tabLst>
            </a:pPr>
            <a:r>
              <a:rPr lang="en-US" sz="1800" dirty="0"/>
              <a:t>Benefit 6:	“On-Demand” analysis (continuous/real-time results)</a:t>
            </a:r>
          </a:p>
          <a:p>
            <a:pPr marL="342900" indent="-342900">
              <a:spcBef>
                <a:spcPts val="1032"/>
              </a:spcBef>
              <a:buFont typeface="Arial" panose="020B0604020202020204" pitchFamily="34" charset="0"/>
              <a:buChar char="•"/>
              <a:tabLst>
                <a:tab pos="1595438" algn="l"/>
              </a:tabLst>
            </a:pPr>
            <a:r>
              <a:rPr lang="en-US" sz="1800" dirty="0"/>
              <a:t>Benefit 7:	Reduction of “Black Box” commissioning/decommissioning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59D11F-6CCF-F04A-976F-836CCABE573D}"/>
              </a:ext>
            </a:extLst>
          </p:cNvPr>
          <p:cNvSpPr/>
          <p:nvPr/>
        </p:nvSpPr>
        <p:spPr>
          <a:xfrm>
            <a:off x="1619476" y="351559"/>
            <a:ext cx="6724715" cy="479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75"/>
              </a:lnSpc>
            </a:pPr>
            <a:r>
              <a:rPr lang="en-US" sz="3200" dirty="0">
                <a:latin typeface="+mj-lt"/>
                <a:ea typeface="ＭＳ Ｐゴシック" charset="0"/>
                <a:cs typeface="Tahoma" charset="0"/>
              </a:rPr>
              <a:t>Top Benefits of Version 5</a:t>
            </a:r>
            <a:endParaRPr lang="en-US" sz="3200" i="1" dirty="0">
              <a:solidFill>
                <a:srgbClr val="FF0000"/>
              </a:solidFill>
              <a:latin typeface="+mj-lt"/>
              <a:ea typeface="ＭＳ Ｐゴシック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056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BC7587-AF00-B045-9BBA-CA0028572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71" y="1537920"/>
            <a:ext cx="8904515" cy="4588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Anne Rhodes, </a:t>
            </a:r>
            <a:r>
              <a:rPr lang="en-US" dirty="0">
                <a:hlinkClick r:id="rId3"/>
              </a:rPr>
              <a:t>anne.rhodes@georgetown.edu</a:t>
            </a: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 Smart, </a:t>
            </a:r>
            <a:r>
              <a:rPr lang="en-US" dirty="0">
                <a:hlinkClick r:id="rId4"/>
              </a:rPr>
              <a:t>smart@georgetown.edu</a:t>
            </a:r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2CF210-6009-E341-B164-AC7FFA2F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43014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6072" y="6280986"/>
            <a:ext cx="2133600" cy="365125"/>
          </a:xfrm>
        </p:spPr>
        <p:txBody>
          <a:bodyPr/>
          <a:lstStyle/>
          <a:p>
            <a:fld id="{494EDB89-722B-F046-AA94-B5746B713A8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05692" y="1656282"/>
            <a:ext cx="213111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Framework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3186" y="2458331"/>
            <a:ext cx="363339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2400" dirty="0">
                <a:solidFill>
                  <a:srgbClr val="7F7F7F"/>
                </a:solidFill>
              </a:rPr>
              <a:t>A</a:t>
            </a:r>
            <a:r>
              <a:rPr lang="en-US" sz="2400" dirty="0" err="1">
                <a:solidFill>
                  <a:srgbClr val="7F7F7F"/>
                </a:solidFill>
              </a:rPr>
              <a:t>Tra</a:t>
            </a:r>
            <a:r>
              <a:rPr lang="en-US" sz="2400" baseline="30000" dirty="0" err="1">
                <a:solidFill>
                  <a:srgbClr val="7F7F7F"/>
                </a:solidFill>
              </a:rPr>
              <a:t>TM</a:t>
            </a:r>
            <a:r>
              <a:rPr lang="en-US" sz="2400" dirty="0">
                <a:solidFill>
                  <a:srgbClr val="7F7F7F"/>
                </a:solidFill>
              </a:rPr>
              <a:t>  is an architecture where </a:t>
            </a:r>
            <a:r>
              <a:rPr lang="is-IS" sz="2400" b="1" dirty="0">
                <a:solidFill>
                  <a:srgbClr val="7F7F7F"/>
                </a:solidFill>
                <a:latin typeface="Arial Black" charset="0"/>
                <a:ea typeface="Arial Black" charset="0"/>
                <a:cs typeface="Arial Black" charset="0"/>
              </a:rPr>
              <a:t>data that cannot be shared</a:t>
            </a:r>
            <a:r>
              <a:rPr lang="is-IS" sz="2400" dirty="0">
                <a:solidFill>
                  <a:srgbClr val="7F7F7F"/>
                </a:solidFill>
              </a:rPr>
              <a:t> </a:t>
            </a:r>
            <a:r>
              <a:rPr lang="en-US" sz="2400" dirty="0">
                <a:solidFill>
                  <a:srgbClr val="7F7F7F"/>
                </a:solidFill>
              </a:rPr>
              <a:t>can be </a:t>
            </a:r>
            <a:r>
              <a:rPr lang="en-US" sz="2400" b="1" dirty="0">
                <a:solidFill>
                  <a:srgbClr val="7F7F7F"/>
                </a:solidFill>
                <a:latin typeface="Arial Black" charset="0"/>
                <a:ea typeface="Arial Black" charset="0"/>
                <a:cs typeface="Arial Black" charset="0"/>
              </a:rPr>
              <a:t>co-analyzed.</a:t>
            </a:r>
          </a:p>
          <a:p>
            <a:endParaRPr lang="en-US" sz="800" b="1" dirty="0">
              <a:solidFill>
                <a:srgbClr val="7F7F7F"/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r>
              <a:rPr lang="en-US" sz="2400" dirty="0">
                <a:solidFill>
                  <a:srgbClr val="7F7F7F"/>
                </a:solidFill>
              </a:rPr>
              <a:t>ATra</a:t>
            </a:r>
            <a:r>
              <a:rPr lang="en-US" sz="2400" baseline="30000" dirty="0">
                <a:solidFill>
                  <a:srgbClr val="7F7F7F"/>
                </a:solidFill>
              </a:rPr>
              <a:t>TM</a:t>
            </a:r>
            <a:r>
              <a:rPr lang="en-US" sz="2400" dirty="0">
                <a:solidFill>
                  <a:srgbClr val="7F7F7F"/>
                </a:solidFill>
              </a:rPr>
              <a:t> is the </a:t>
            </a:r>
            <a:r>
              <a:rPr lang="en-US" sz="2400" b="1" dirty="0">
                <a:solidFill>
                  <a:srgbClr val="7F7F7F"/>
                </a:solidFill>
                <a:latin typeface="Arial Black" charset="0"/>
                <a:ea typeface="Arial Black" charset="0"/>
                <a:cs typeface="Arial Black" charset="0"/>
              </a:rPr>
              <a:t>novel integration </a:t>
            </a:r>
            <a:r>
              <a:rPr lang="en-US" sz="2400" dirty="0">
                <a:solidFill>
                  <a:srgbClr val="7F7F7F"/>
                </a:solidFill>
              </a:rPr>
              <a:t>of 20+ years of innovations in national security applied to public health.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1263" y="670491"/>
            <a:ext cx="4189566" cy="603136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60325" indent="0"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Corbel"/>
                <a:ea typeface="+mj-ea"/>
                <a:cs typeface="Corbel"/>
              </a:defRPr>
            </a:lvl1pPr>
          </a:lstStyle>
          <a:p>
            <a:r>
              <a:rPr lang="en-US" sz="3200" dirty="0">
                <a:solidFill>
                  <a:srgbClr val="40A5CD"/>
                </a:solidFill>
              </a:rPr>
              <a:t>What is ATra</a:t>
            </a:r>
            <a:r>
              <a:rPr lang="en-US" sz="3200" baseline="30000" dirty="0">
                <a:solidFill>
                  <a:srgbClr val="40A5CD"/>
                </a:solidFill>
              </a:rPr>
              <a:t>TM</a:t>
            </a:r>
            <a:r>
              <a:rPr lang="en-US" sz="3200" dirty="0">
                <a:solidFill>
                  <a:srgbClr val="40A5CD"/>
                </a:solidFill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18" b="56648"/>
          <a:stretch/>
        </p:blipFill>
        <p:spPr>
          <a:xfrm>
            <a:off x="5577598" y="4228046"/>
            <a:ext cx="3023216" cy="113818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577371" y="2325181"/>
            <a:ext cx="3364434" cy="0"/>
          </a:xfrm>
          <a:prstGeom prst="line">
            <a:avLst/>
          </a:prstGeom>
          <a:ln w="152400" cmpd="sng">
            <a:solidFill>
              <a:srgbClr val="E46C0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248319" y="997661"/>
            <a:ext cx="26800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tx1">
                    <a:lumMod val="50000"/>
                    <a:lumOff val="50000"/>
                  </a:schemeClr>
                </a:solidFill>
              </a:rPr>
              <a:t>3-Components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24195" y="1840398"/>
            <a:ext cx="27958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indent="-287338">
              <a:buFont typeface="Wingdings" charset="2"/>
              <a:buChar char="ü"/>
            </a:pPr>
            <a:r>
              <a:rPr lang="en-US" sz="2800" b="1">
                <a:solidFill>
                  <a:srgbClr val="7F7F7F"/>
                </a:solidFill>
                <a:latin typeface="Corbel"/>
                <a:ea typeface="ＭＳ Ｐゴシック" charset="0"/>
                <a:cs typeface="Corbel"/>
              </a:rPr>
              <a:t>Governance</a:t>
            </a:r>
            <a:endParaRPr lang="en-US" sz="2800" b="1">
              <a:solidFill>
                <a:srgbClr val="7F7F7F"/>
              </a:solidFill>
              <a:latin typeface="Arial Black"/>
              <a:ea typeface="ＭＳ Ｐゴシック" charset="0"/>
              <a:cs typeface="Arial Black"/>
            </a:endParaRPr>
          </a:p>
          <a:p>
            <a:pPr marL="287338" indent="-287338">
              <a:buFont typeface="Wingdings" charset="2"/>
              <a:buChar char="ü"/>
            </a:pPr>
            <a:r>
              <a:rPr lang="en-US" sz="2800" b="1">
                <a:solidFill>
                  <a:srgbClr val="7F7F7F"/>
                </a:solidFill>
                <a:latin typeface="Corbel"/>
                <a:cs typeface="Corbel"/>
              </a:rPr>
              <a:t>Physical</a:t>
            </a:r>
          </a:p>
          <a:p>
            <a:pPr marL="287338" indent="-287338">
              <a:buFont typeface="Wingdings" charset="2"/>
              <a:buChar char="ü"/>
            </a:pPr>
            <a:r>
              <a:rPr lang="en-US" sz="2800" b="1">
                <a:solidFill>
                  <a:srgbClr val="7F7F7F"/>
                </a:solidFill>
                <a:latin typeface="Corbel"/>
                <a:ea typeface="ＭＳ Ｐゴシック" charset="0"/>
                <a:cs typeface="Corbel"/>
              </a:rPr>
              <a:t>Cyber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5324195" y="1716831"/>
            <a:ext cx="2640543" cy="0"/>
          </a:xfrm>
          <a:prstGeom prst="line">
            <a:avLst/>
          </a:prstGeom>
          <a:ln w="152400" cmpd="sng">
            <a:solidFill>
              <a:srgbClr val="79C2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77371" y="4056246"/>
            <a:ext cx="3364434" cy="0"/>
          </a:xfrm>
          <a:prstGeom prst="line">
            <a:avLst/>
          </a:prstGeom>
          <a:ln w="635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85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DB89-722B-F046-AA94-B5746B713A8C}" type="slidenum">
              <a:rPr lang="en-US" smtClean="0"/>
              <a:pPr/>
              <a:t>4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601008" y="1979587"/>
            <a:ext cx="3407321" cy="0"/>
          </a:xfrm>
          <a:prstGeom prst="line">
            <a:avLst/>
          </a:prstGeom>
          <a:ln w="1524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6143" y="2199262"/>
            <a:ext cx="352169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t>ATra’s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t> core is a </a:t>
            </a: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computer 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t>configured to be highly secure  = </a:t>
            </a:r>
            <a:r>
              <a:rPr lang="en-US" sz="2200" b="1" i="1" dirty="0">
                <a:latin typeface="Corbel"/>
                <a:cs typeface="Corbel"/>
              </a:rPr>
              <a:t>the black box.</a:t>
            </a:r>
          </a:p>
          <a:p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Corbel"/>
              <a:cs typeface="Corbel"/>
            </a:endParaRPr>
          </a:p>
          <a:p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t>The computer is surrounded by a </a:t>
            </a: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physical 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t>locked-down</a:t>
            </a: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 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t>environment </a:t>
            </a: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integrated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t> with the black box.</a:t>
            </a:r>
          </a:p>
          <a:p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Corbel"/>
              <a:cs typeface="Corbel"/>
            </a:endParaRPr>
          </a:p>
          <a:p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t>The black box operation is governed by </a:t>
            </a: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collectively agreed upon 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t>processes.</a:t>
            </a:r>
          </a:p>
          <a:p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2" name="Title 1"/>
          <p:cNvSpPr txBox="1">
            <a:spLocks/>
          </p:cNvSpPr>
          <p:nvPr/>
        </p:nvSpPr>
        <p:spPr>
          <a:xfrm>
            <a:off x="502519" y="551697"/>
            <a:ext cx="8317538" cy="603136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60325" indent="0"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Corbel"/>
                <a:ea typeface="+mj-ea"/>
                <a:cs typeface="Corbel"/>
              </a:defRPr>
            </a:lvl1pPr>
          </a:lstStyle>
          <a:p>
            <a:r>
              <a:rPr lang="en-US" sz="3200" dirty="0">
                <a:solidFill>
                  <a:srgbClr val="40A5CD"/>
                </a:solidFill>
              </a:rPr>
              <a:t>How does ATra</a:t>
            </a:r>
            <a:r>
              <a:rPr lang="en-US" sz="3200" baseline="30000" dirty="0">
                <a:solidFill>
                  <a:srgbClr val="40A5CD"/>
                </a:solidFill>
              </a:rPr>
              <a:t>TM</a:t>
            </a:r>
            <a:r>
              <a:rPr lang="en-US" sz="3200" dirty="0">
                <a:solidFill>
                  <a:srgbClr val="40A5CD"/>
                </a:solidFill>
              </a:rPr>
              <a:t> work?</a:t>
            </a:r>
          </a:p>
        </p:txBody>
      </p:sp>
      <p:sp>
        <p:nvSpPr>
          <p:cNvPr id="403" name="Rectangle 402"/>
          <p:cNvSpPr/>
          <p:nvPr/>
        </p:nvSpPr>
        <p:spPr>
          <a:xfrm>
            <a:off x="563430" y="1301897"/>
            <a:ext cx="28937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chemeClr val="tx1">
                    <a:lumMod val="50000"/>
                    <a:lumOff val="50000"/>
                  </a:schemeClr>
                </a:solidFill>
              </a:rPr>
              <a:t>The ”black box”</a:t>
            </a:r>
            <a:endParaRPr lang="en-US" sz="3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404" name="Straight Connector 403"/>
          <p:cNvCxnSpPr/>
          <p:nvPr/>
        </p:nvCxnSpPr>
        <p:spPr>
          <a:xfrm>
            <a:off x="601008" y="3251856"/>
            <a:ext cx="340732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8" name="Group 407"/>
          <p:cNvGrpSpPr/>
          <p:nvPr/>
        </p:nvGrpSpPr>
        <p:grpSpPr>
          <a:xfrm>
            <a:off x="4323157" y="2283776"/>
            <a:ext cx="4666067" cy="3315695"/>
            <a:chOff x="1026171" y="727068"/>
            <a:chExt cx="7429948" cy="5564183"/>
          </a:xfrm>
        </p:grpSpPr>
        <p:sp>
          <p:nvSpPr>
            <p:cNvPr id="409" name="Rectangle 408"/>
            <p:cNvSpPr/>
            <p:nvPr/>
          </p:nvSpPr>
          <p:spPr>
            <a:xfrm>
              <a:off x="6992151" y="1729342"/>
              <a:ext cx="1450391" cy="86488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10" name="AutoShape 235"/>
            <p:cNvSpPr>
              <a:spLocks/>
            </p:cNvSpPr>
            <p:nvPr/>
          </p:nvSpPr>
          <p:spPr bwMode="auto">
            <a:xfrm rot="12692184" flipV="1">
              <a:off x="5652965" y="3960434"/>
              <a:ext cx="2160818" cy="262486"/>
            </a:xfrm>
            <a:prstGeom prst="rightArrow">
              <a:avLst>
                <a:gd name="adj1" fmla="val 50000"/>
                <a:gd name="adj2" fmla="val 69355"/>
              </a:avLst>
            </a:prstGeom>
            <a:solidFill>
              <a:srgbClr val="00008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buSzPct val="50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buChar char="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9pPr>
            </a:lstStyle>
            <a:p>
              <a:pPr>
                <a:buSzPct val="110000"/>
                <a:buFontTx/>
                <a:buNone/>
              </a:pPr>
              <a:endParaRPr lang="en-US" altLang="en-US" sz="600"/>
            </a:p>
          </p:txBody>
        </p:sp>
        <p:sp>
          <p:nvSpPr>
            <p:cNvPr id="411" name="AutoShape 232"/>
            <p:cNvSpPr>
              <a:spLocks/>
            </p:cNvSpPr>
            <p:nvPr/>
          </p:nvSpPr>
          <p:spPr bwMode="auto">
            <a:xfrm rot="19980000" flipV="1">
              <a:off x="1661171" y="3841886"/>
              <a:ext cx="1955261" cy="262486"/>
            </a:xfrm>
            <a:prstGeom prst="rightArrow">
              <a:avLst>
                <a:gd name="adj1" fmla="val 50000"/>
                <a:gd name="adj2" fmla="val 69355"/>
              </a:avLst>
            </a:prstGeom>
            <a:solidFill>
              <a:srgbClr val="00008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buSzPct val="50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buChar char="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9pPr>
            </a:lstStyle>
            <a:p>
              <a:pPr>
                <a:buSzPct val="110000"/>
                <a:buFontTx/>
                <a:buNone/>
              </a:pPr>
              <a:endParaRPr lang="en-US" altLang="en-US" sz="600"/>
            </a:p>
          </p:txBody>
        </p:sp>
        <p:grpSp>
          <p:nvGrpSpPr>
            <p:cNvPr id="412" name="Group 411"/>
            <p:cNvGrpSpPr/>
            <p:nvPr/>
          </p:nvGrpSpPr>
          <p:grpSpPr>
            <a:xfrm>
              <a:off x="1282618" y="4369842"/>
              <a:ext cx="1417401" cy="1160019"/>
              <a:chOff x="1302341" y="4710122"/>
              <a:chExt cx="1528763" cy="1060450"/>
            </a:xfrm>
          </p:grpSpPr>
          <p:sp>
            <p:nvSpPr>
              <p:cNvPr id="761" name="Rectangle 14"/>
              <p:cNvSpPr>
                <a:spLocks/>
              </p:cNvSpPr>
              <p:nvPr/>
            </p:nvSpPr>
            <p:spPr bwMode="auto">
              <a:xfrm>
                <a:off x="1302341" y="4710122"/>
                <a:ext cx="1528763" cy="1060450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grpSp>
            <p:nvGrpSpPr>
              <p:cNvPr id="762" name="Group 15"/>
              <p:cNvGrpSpPr>
                <a:grpSpLocks/>
              </p:cNvGrpSpPr>
              <p:nvPr/>
            </p:nvGrpSpPr>
            <p:grpSpPr bwMode="auto">
              <a:xfrm flipH="1">
                <a:off x="1362666" y="4852997"/>
                <a:ext cx="1370013" cy="742950"/>
                <a:chOff x="0" y="0"/>
                <a:chExt cx="863" cy="468"/>
              </a:xfrm>
            </p:grpSpPr>
            <p:sp>
              <p:nvSpPr>
                <p:cNvPr id="763" name="Oval 16"/>
                <p:cNvSpPr>
                  <a:spLocks/>
                </p:cNvSpPr>
                <p:nvPr/>
              </p:nvSpPr>
              <p:spPr bwMode="auto">
                <a:xfrm>
                  <a:off x="488" y="211"/>
                  <a:ext cx="57" cy="75"/>
                </a:xfrm>
                <a:prstGeom prst="ellipse">
                  <a:avLst/>
                </a:prstGeom>
                <a:solidFill>
                  <a:srgbClr val="0000FF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764" name="Oval 17"/>
                <p:cNvSpPr>
                  <a:spLocks/>
                </p:cNvSpPr>
                <p:nvPr/>
              </p:nvSpPr>
              <p:spPr bwMode="auto">
                <a:xfrm>
                  <a:off x="221" y="143"/>
                  <a:ext cx="57" cy="75"/>
                </a:xfrm>
                <a:prstGeom prst="ellipse">
                  <a:avLst/>
                </a:prstGeom>
                <a:solidFill>
                  <a:srgbClr val="0000FF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765" name="Oval 18"/>
                <p:cNvSpPr>
                  <a:spLocks/>
                </p:cNvSpPr>
                <p:nvPr/>
              </p:nvSpPr>
              <p:spPr bwMode="auto">
                <a:xfrm>
                  <a:off x="342" y="181"/>
                  <a:ext cx="57" cy="75"/>
                </a:xfrm>
                <a:prstGeom prst="ellipse">
                  <a:avLst/>
                </a:prstGeom>
                <a:solidFill>
                  <a:srgbClr val="0000FF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766" name="Oval 19"/>
                <p:cNvSpPr>
                  <a:spLocks/>
                </p:cNvSpPr>
                <p:nvPr/>
              </p:nvSpPr>
              <p:spPr bwMode="auto">
                <a:xfrm>
                  <a:off x="609" y="181"/>
                  <a:ext cx="57" cy="75"/>
                </a:xfrm>
                <a:prstGeom prst="ellipse">
                  <a:avLst/>
                </a:prstGeom>
                <a:solidFill>
                  <a:srgbClr val="0000FF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767" name="Oval 20"/>
                <p:cNvSpPr>
                  <a:spLocks/>
                </p:cNvSpPr>
                <p:nvPr/>
              </p:nvSpPr>
              <p:spPr bwMode="auto">
                <a:xfrm>
                  <a:off x="157" y="203"/>
                  <a:ext cx="57" cy="76"/>
                </a:xfrm>
                <a:prstGeom prst="ellipse">
                  <a:avLst/>
                </a:prstGeom>
                <a:solidFill>
                  <a:srgbClr val="0000FF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768" name="Oval 21"/>
                <p:cNvSpPr>
                  <a:spLocks/>
                </p:cNvSpPr>
                <p:nvPr/>
              </p:nvSpPr>
              <p:spPr bwMode="auto">
                <a:xfrm>
                  <a:off x="271" y="218"/>
                  <a:ext cx="58" cy="76"/>
                </a:xfrm>
                <a:prstGeom prst="ellipse">
                  <a:avLst/>
                </a:prstGeom>
                <a:solidFill>
                  <a:srgbClr val="0000FF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769" name="Oval 22"/>
                <p:cNvSpPr>
                  <a:spLocks/>
                </p:cNvSpPr>
                <p:nvPr/>
              </p:nvSpPr>
              <p:spPr bwMode="auto">
                <a:xfrm>
                  <a:off x="688" y="301"/>
                  <a:ext cx="57" cy="76"/>
                </a:xfrm>
                <a:prstGeom prst="ellipse">
                  <a:avLst/>
                </a:prstGeom>
                <a:solidFill>
                  <a:srgbClr val="0000FF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770" name="Oval 23"/>
                <p:cNvSpPr>
                  <a:spLocks/>
                </p:cNvSpPr>
                <p:nvPr/>
              </p:nvSpPr>
              <p:spPr bwMode="auto">
                <a:xfrm>
                  <a:off x="624" y="362"/>
                  <a:ext cx="57" cy="75"/>
                </a:xfrm>
                <a:prstGeom prst="ellipse">
                  <a:avLst/>
                </a:prstGeom>
                <a:solidFill>
                  <a:srgbClr val="0000FF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771" name="Oval 24"/>
                <p:cNvSpPr>
                  <a:spLocks/>
                </p:cNvSpPr>
                <p:nvPr/>
              </p:nvSpPr>
              <p:spPr bwMode="auto">
                <a:xfrm>
                  <a:off x="738" y="377"/>
                  <a:ext cx="57" cy="75"/>
                </a:xfrm>
                <a:prstGeom prst="ellipse">
                  <a:avLst/>
                </a:prstGeom>
                <a:solidFill>
                  <a:srgbClr val="0000FF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772" name="Oval 25"/>
                <p:cNvSpPr>
                  <a:spLocks/>
                </p:cNvSpPr>
                <p:nvPr/>
              </p:nvSpPr>
              <p:spPr bwMode="auto">
                <a:xfrm>
                  <a:off x="805" y="90"/>
                  <a:ext cx="58" cy="76"/>
                </a:xfrm>
                <a:prstGeom prst="ellipse">
                  <a:avLst/>
                </a:prstGeom>
                <a:solidFill>
                  <a:srgbClr val="0000FF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773" name="Oval 26"/>
                <p:cNvSpPr>
                  <a:spLocks/>
                </p:cNvSpPr>
                <p:nvPr/>
              </p:nvSpPr>
              <p:spPr bwMode="auto">
                <a:xfrm>
                  <a:off x="0" y="392"/>
                  <a:ext cx="57" cy="76"/>
                </a:xfrm>
                <a:prstGeom prst="ellipse">
                  <a:avLst/>
                </a:prstGeom>
                <a:solidFill>
                  <a:srgbClr val="0000FF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774" name="Oval 27"/>
                <p:cNvSpPr>
                  <a:spLocks/>
                </p:cNvSpPr>
                <p:nvPr/>
              </p:nvSpPr>
              <p:spPr bwMode="auto">
                <a:xfrm>
                  <a:off x="120" y="362"/>
                  <a:ext cx="57" cy="75"/>
                </a:xfrm>
                <a:prstGeom prst="ellipse">
                  <a:avLst/>
                </a:prstGeom>
                <a:solidFill>
                  <a:srgbClr val="0000FF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775" name="Oval 28"/>
                <p:cNvSpPr>
                  <a:spLocks/>
                </p:cNvSpPr>
                <p:nvPr/>
              </p:nvSpPr>
              <p:spPr bwMode="auto">
                <a:xfrm>
                  <a:off x="100" y="0"/>
                  <a:ext cx="57" cy="75"/>
                </a:xfrm>
                <a:prstGeom prst="ellipse">
                  <a:avLst/>
                </a:prstGeom>
                <a:solidFill>
                  <a:srgbClr val="0000FF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776" name="Oval 29"/>
                <p:cNvSpPr>
                  <a:spLocks/>
                </p:cNvSpPr>
                <p:nvPr/>
              </p:nvSpPr>
              <p:spPr bwMode="auto">
                <a:xfrm>
                  <a:off x="382" y="362"/>
                  <a:ext cx="57" cy="75"/>
                </a:xfrm>
                <a:prstGeom prst="ellipse">
                  <a:avLst/>
                </a:prstGeom>
                <a:solidFill>
                  <a:srgbClr val="0000FF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777" name="Oval 30"/>
                <p:cNvSpPr>
                  <a:spLocks/>
                </p:cNvSpPr>
                <p:nvPr/>
              </p:nvSpPr>
              <p:spPr bwMode="auto">
                <a:xfrm>
                  <a:off x="503" y="332"/>
                  <a:ext cx="57" cy="75"/>
                </a:xfrm>
                <a:prstGeom prst="ellipse">
                  <a:avLst/>
                </a:prstGeom>
                <a:solidFill>
                  <a:srgbClr val="0000FF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778" name="Oval 31"/>
                <p:cNvSpPr>
                  <a:spLocks/>
                </p:cNvSpPr>
                <p:nvPr/>
              </p:nvSpPr>
              <p:spPr bwMode="auto">
                <a:xfrm>
                  <a:off x="543" y="0"/>
                  <a:ext cx="58" cy="75"/>
                </a:xfrm>
                <a:prstGeom prst="ellipse">
                  <a:avLst/>
                </a:prstGeom>
                <a:solidFill>
                  <a:srgbClr val="0000FF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779" name="Line 32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58" y="407"/>
                  <a:ext cx="61" cy="2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780" name="Line 33"/>
                <p:cNvSpPr>
                  <a:spLocks noChangeShapeType="1"/>
                </p:cNvSpPr>
                <p:nvPr/>
              </p:nvSpPr>
              <p:spPr bwMode="auto">
                <a:xfrm rot="10800000">
                  <a:off x="130" y="83"/>
                  <a:ext cx="13" cy="27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781" name="Line 34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163" y="264"/>
                  <a:ext cx="8" cy="10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782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180" y="218"/>
                  <a:ext cx="68" cy="17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783" name="Line 36"/>
                <p:cNvSpPr>
                  <a:spLocks noChangeShapeType="1"/>
                </p:cNvSpPr>
                <p:nvPr/>
              </p:nvSpPr>
              <p:spPr bwMode="auto">
                <a:xfrm rot="10800000">
                  <a:off x="280" y="177"/>
                  <a:ext cx="63" cy="4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784" name="Line 37"/>
                <p:cNvSpPr>
                  <a:spLocks noChangeShapeType="1"/>
                </p:cNvSpPr>
                <p:nvPr/>
              </p:nvSpPr>
              <p:spPr bwMode="auto">
                <a:xfrm rot="10800000">
                  <a:off x="303" y="294"/>
                  <a:ext cx="78" cy="109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785" name="Line 38"/>
                <p:cNvSpPr>
                  <a:spLocks noChangeShapeType="1"/>
                </p:cNvSpPr>
                <p:nvPr/>
              </p:nvSpPr>
              <p:spPr bwMode="auto">
                <a:xfrm rot="10800000">
                  <a:off x="372" y="256"/>
                  <a:ext cx="35" cy="10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786" name="Line 39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179" y="294"/>
                  <a:ext cx="110" cy="9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787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441" y="381"/>
                  <a:ext cx="61" cy="1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788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517" y="49"/>
                  <a:ext cx="32" cy="16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789" name="Line 42"/>
                <p:cNvSpPr>
                  <a:spLocks noChangeShapeType="1"/>
                </p:cNvSpPr>
                <p:nvPr/>
              </p:nvSpPr>
              <p:spPr bwMode="auto">
                <a:xfrm rot="10800000">
                  <a:off x="560" y="369"/>
                  <a:ext cx="63" cy="3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790" name="Line 43"/>
                <p:cNvSpPr>
                  <a:spLocks noChangeShapeType="1"/>
                </p:cNvSpPr>
                <p:nvPr/>
              </p:nvSpPr>
              <p:spPr bwMode="auto">
                <a:xfrm rot="10800000">
                  <a:off x="598" y="37"/>
                  <a:ext cx="26" cy="13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791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640" y="256"/>
                  <a:ext cx="11" cy="11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792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555" y="237"/>
                  <a:ext cx="56" cy="10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793" name="Line 46"/>
                <p:cNvSpPr>
                  <a:spLocks noChangeShapeType="1"/>
                </p:cNvSpPr>
                <p:nvPr/>
              </p:nvSpPr>
              <p:spPr bwMode="auto">
                <a:xfrm>
                  <a:off x="400" y="215"/>
                  <a:ext cx="86" cy="2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794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664" y="128"/>
                  <a:ext cx="141" cy="79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795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546" y="226"/>
                  <a:ext cx="62" cy="3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796" name="Line 49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426" y="271"/>
                  <a:ext cx="63" cy="9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797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772" y="173"/>
                  <a:ext cx="58" cy="1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798" name="Line 51"/>
                <p:cNvSpPr>
                  <a:spLocks noChangeShapeType="1"/>
                </p:cNvSpPr>
                <p:nvPr/>
              </p:nvSpPr>
              <p:spPr bwMode="auto">
                <a:xfrm flipH="1">
                  <a:off x="680" y="362"/>
                  <a:ext cx="13" cy="2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799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735" y="154"/>
                  <a:ext cx="72" cy="15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800" name="Line 53"/>
                <p:cNvSpPr>
                  <a:spLocks noChangeShapeType="1"/>
                </p:cNvSpPr>
                <p:nvPr/>
              </p:nvSpPr>
              <p:spPr bwMode="auto">
                <a:xfrm rot="10800000">
                  <a:off x="678" y="411"/>
                  <a:ext cx="59" cy="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801" name="Line 54"/>
                <p:cNvSpPr>
                  <a:spLocks noChangeShapeType="1"/>
                </p:cNvSpPr>
                <p:nvPr/>
              </p:nvSpPr>
              <p:spPr bwMode="auto">
                <a:xfrm>
                  <a:off x="156" y="30"/>
                  <a:ext cx="386" cy="7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</p:grpSp>
        </p:grpSp>
        <p:grpSp>
          <p:nvGrpSpPr>
            <p:cNvPr id="413" name="Group 412"/>
            <p:cNvGrpSpPr/>
            <p:nvPr/>
          </p:nvGrpSpPr>
          <p:grpSpPr>
            <a:xfrm>
              <a:off x="6637732" y="4405049"/>
              <a:ext cx="1434058" cy="1153666"/>
              <a:chOff x="6717304" y="4700597"/>
              <a:chExt cx="1528762" cy="1060450"/>
            </a:xfrm>
          </p:grpSpPr>
          <p:sp>
            <p:nvSpPr>
              <p:cNvPr id="723" name="Rectangle 133"/>
              <p:cNvSpPr>
                <a:spLocks/>
              </p:cNvSpPr>
              <p:nvPr/>
            </p:nvSpPr>
            <p:spPr bwMode="auto">
              <a:xfrm rot="10800000">
                <a:off x="6717304" y="4700597"/>
                <a:ext cx="1528762" cy="1060450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grpSp>
            <p:nvGrpSpPr>
              <p:cNvPr id="724" name="Group 134"/>
              <p:cNvGrpSpPr>
                <a:grpSpLocks/>
              </p:cNvGrpSpPr>
              <p:nvPr/>
            </p:nvGrpSpPr>
            <p:grpSpPr bwMode="auto">
              <a:xfrm flipH="1">
                <a:off x="6777629" y="4886334"/>
                <a:ext cx="1377950" cy="681038"/>
                <a:chOff x="0" y="0"/>
                <a:chExt cx="868" cy="429"/>
              </a:xfrm>
            </p:grpSpPr>
            <p:sp>
              <p:nvSpPr>
                <p:cNvPr id="725" name="Oval 135"/>
                <p:cNvSpPr>
                  <a:spLocks/>
                </p:cNvSpPr>
                <p:nvPr/>
              </p:nvSpPr>
              <p:spPr bwMode="auto">
                <a:xfrm>
                  <a:off x="472" y="61"/>
                  <a:ext cx="74" cy="68"/>
                </a:xfrm>
                <a:prstGeom prst="ellipse">
                  <a:avLst/>
                </a:prstGeom>
                <a:solidFill>
                  <a:srgbClr val="339966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726" name="Oval 136"/>
                <p:cNvSpPr>
                  <a:spLocks/>
                </p:cNvSpPr>
                <p:nvPr/>
              </p:nvSpPr>
              <p:spPr bwMode="auto">
                <a:xfrm>
                  <a:off x="129" y="0"/>
                  <a:ext cx="73" cy="68"/>
                </a:xfrm>
                <a:prstGeom prst="ellipse">
                  <a:avLst/>
                </a:prstGeom>
                <a:solidFill>
                  <a:srgbClr val="339966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727" name="Oval 137"/>
                <p:cNvSpPr>
                  <a:spLocks/>
                </p:cNvSpPr>
                <p:nvPr/>
              </p:nvSpPr>
              <p:spPr bwMode="auto">
                <a:xfrm>
                  <a:off x="285" y="34"/>
                  <a:ext cx="73" cy="68"/>
                </a:xfrm>
                <a:prstGeom prst="ellipse">
                  <a:avLst/>
                </a:prstGeom>
                <a:solidFill>
                  <a:srgbClr val="339966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728" name="Oval 138"/>
                <p:cNvSpPr>
                  <a:spLocks/>
                </p:cNvSpPr>
                <p:nvPr/>
              </p:nvSpPr>
              <p:spPr bwMode="auto">
                <a:xfrm>
                  <a:off x="628" y="34"/>
                  <a:ext cx="73" cy="68"/>
                </a:xfrm>
                <a:prstGeom prst="ellipse">
                  <a:avLst/>
                </a:prstGeom>
                <a:solidFill>
                  <a:srgbClr val="339966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729" name="Oval 139"/>
                <p:cNvSpPr>
                  <a:spLocks/>
                </p:cNvSpPr>
                <p:nvPr/>
              </p:nvSpPr>
              <p:spPr bwMode="auto">
                <a:xfrm>
                  <a:off x="47" y="54"/>
                  <a:ext cx="73" cy="68"/>
                </a:xfrm>
                <a:prstGeom prst="ellipse">
                  <a:avLst/>
                </a:prstGeom>
                <a:solidFill>
                  <a:srgbClr val="339966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730" name="Oval 140"/>
                <p:cNvSpPr>
                  <a:spLocks/>
                </p:cNvSpPr>
                <p:nvPr/>
              </p:nvSpPr>
              <p:spPr bwMode="auto">
                <a:xfrm>
                  <a:off x="194" y="68"/>
                  <a:ext cx="73" cy="68"/>
                </a:xfrm>
                <a:prstGeom prst="ellipse">
                  <a:avLst/>
                </a:prstGeom>
                <a:solidFill>
                  <a:srgbClr val="339966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731" name="Oval 141"/>
                <p:cNvSpPr>
                  <a:spLocks/>
                </p:cNvSpPr>
                <p:nvPr/>
              </p:nvSpPr>
              <p:spPr bwMode="auto">
                <a:xfrm>
                  <a:off x="729" y="142"/>
                  <a:ext cx="74" cy="69"/>
                </a:xfrm>
                <a:prstGeom prst="ellipse">
                  <a:avLst/>
                </a:prstGeom>
                <a:solidFill>
                  <a:srgbClr val="339966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732" name="Oval 142"/>
                <p:cNvSpPr>
                  <a:spLocks/>
                </p:cNvSpPr>
                <p:nvPr/>
              </p:nvSpPr>
              <p:spPr bwMode="auto">
                <a:xfrm>
                  <a:off x="647" y="197"/>
                  <a:ext cx="74" cy="68"/>
                </a:xfrm>
                <a:prstGeom prst="ellipse">
                  <a:avLst/>
                </a:prstGeom>
                <a:solidFill>
                  <a:srgbClr val="339966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733" name="Oval 143"/>
                <p:cNvSpPr>
                  <a:spLocks/>
                </p:cNvSpPr>
                <p:nvPr/>
              </p:nvSpPr>
              <p:spPr bwMode="auto">
                <a:xfrm>
                  <a:off x="794" y="211"/>
                  <a:ext cx="74" cy="68"/>
                </a:xfrm>
                <a:prstGeom prst="ellipse">
                  <a:avLst/>
                </a:prstGeom>
                <a:solidFill>
                  <a:srgbClr val="339966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734" name="Oval 144"/>
                <p:cNvSpPr>
                  <a:spLocks/>
                </p:cNvSpPr>
                <p:nvPr/>
              </p:nvSpPr>
              <p:spPr bwMode="auto">
                <a:xfrm>
                  <a:off x="647" y="360"/>
                  <a:ext cx="74" cy="68"/>
                </a:xfrm>
                <a:prstGeom prst="ellipse">
                  <a:avLst/>
                </a:prstGeom>
                <a:solidFill>
                  <a:srgbClr val="339966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735" name="Oval 145"/>
                <p:cNvSpPr>
                  <a:spLocks/>
                </p:cNvSpPr>
                <p:nvPr/>
              </p:nvSpPr>
              <p:spPr bwMode="auto">
                <a:xfrm>
                  <a:off x="155" y="360"/>
                  <a:ext cx="73" cy="69"/>
                </a:xfrm>
                <a:prstGeom prst="ellipse">
                  <a:avLst/>
                </a:prstGeom>
                <a:solidFill>
                  <a:srgbClr val="339966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736" name="Oval 146"/>
                <p:cNvSpPr>
                  <a:spLocks/>
                </p:cNvSpPr>
                <p:nvPr/>
              </p:nvSpPr>
              <p:spPr bwMode="auto">
                <a:xfrm>
                  <a:off x="0" y="197"/>
                  <a:ext cx="73" cy="68"/>
                </a:xfrm>
                <a:prstGeom prst="ellipse">
                  <a:avLst/>
                </a:prstGeom>
                <a:solidFill>
                  <a:srgbClr val="339966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737" name="Oval 147"/>
                <p:cNvSpPr>
                  <a:spLocks/>
                </p:cNvSpPr>
                <p:nvPr/>
              </p:nvSpPr>
              <p:spPr bwMode="auto">
                <a:xfrm>
                  <a:off x="336" y="197"/>
                  <a:ext cx="74" cy="68"/>
                </a:xfrm>
                <a:prstGeom prst="ellipse">
                  <a:avLst/>
                </a:prstGeom>
                <a:solidFill>
                  <a:srgbClr val="339966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738" name="Oval 148"/>
                <p:cNvSpPr>
                  <a:spLocks/>
                </p:cNvSpPr>
                <p:nvPr/>
              </p:nvSpPr>
              <p:spPr bwMode="auto">
                <a:xfrm>
                  <a:off x="492" y="170"/>
                  <a:ext cx="73" cy="68"/>
                </a:xfrm>
                <a:prstGeom prst="ellipse">
                  <a:avLst/>
                </a:prstGeom>
                <a:solidFill>
                  <a:srgbClr val="339966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739" name="Oval 149"/>
                <p:cNvSpPr>
                  <a:spLocks/>
                </p:cNvSpPr>
                <p:nvPr/>
              </p:nvSpPr>
              <p:spPr bwMode="auto">
                <a:xfrm>
                  <a:off x="440" y="360"/>
                  <a:ext cx="73" cy="68"/>
                </a:xfrm>
                <a:prstGeom prst="ellipse">
                  <a:avLst/>
                </a:prstGeom>
                <a:solidFill>
                  <a:srgbClr val="339966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740" name="Line 150"/>
                <p:cNvSpPr>
                  <a:spLocks noChangeShapeType="1"/>
                </p:cNvSpPr>
                <p:nvPr/>
              </p:nvSpPr>
              <p:spPr bwMode="auto">
                <a:xfrm rot="10800000">
                  <a:off x="380" y="265"/>
                  <a:ext cx="86" cy="9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741" name="Line 151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55" y="108"/>
                  <a:ext cx="9" cy="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742" name="Line 152"/>
                <p:cNvSpPr>
                  <a:spLocks noChangeShapeType="1"/>
                </p:cNvSpPr>
                <p:nvPr/>
              </p:nvSpPr>
              <p:spPr bwMode="auto">
                <a:xfrm flipH="1">
                  <a:off x="76" y="68"/>
                  <a:ext cx="88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743" name="Line 153"/>
                <p:cNvSpPr>
                  <a:spLocks noChangeShapeType="1"/>
                </p:cNvSpPr>
                <p:nvPr/>
              </p:nvSpPr>
              <p:spPr bwMode="auto">
                <a:xfrm rot="10800000">
                  <a:off x="205" y="30"/>
                  <a:ext cx="81" cy="3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744" name="Line 154"/>
                <p:cNvSpPr>
                  <a:spLocks noChangeShapeType="1"/>
                </p:cNvSpPr>
                <p:nvPr/>
              </p:nvSpPr>
              <p:spPr bwMode="auto">
                <a:xfrm rot="10800000">
                  <a:off x="234" y="136"/>
                  <a:ext cx="101" cy="9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745" name="Line 155"/>
                <p:cNvSpPr>
                  <a:spLocks noChangeShapeType="1"/>
                </p:cNvSpPr>
                <p:nvPr/>
              </p:nvSpPr>
              <p:spPr bwMode="auto">
                <a:xfrm rot="10800000">
                  <a:off x="323" y="102"/>
                  <a:ext cx="46" cy="9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746" name="Line 156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75" y="136"/>
                  <a:ext cx="142" cy="8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747" name="Line 157"/>
                <p:cNvSpPr>
                  <a:spLocks noChangeShapeType="1"/>
                </p:cNvSpPr>
                <p:nvPr/>
              </p:nvSpPr>
              <p:spPr bwMode="auto">
                <a:xfrm flipH="1">
                  <a:off x="412" y="214"/>
                  <a:ext cx="79" cy="1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748" name="Line 158"/>
                <p:cNvSpPr>
                  <a:spLocks noChangeShapeType="1"/>
                </p:cNvSpPr>
                <p:nvPr/>
              </p:nvSpPr>
              <p:spPr bwMode="auto">
                <a:xfrm rot="10800000">
                  <a:off x="565" y="204"/>
                  <a:ext cx="81" cy="27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749" name="Line 159"/>
                <p:cNvSpPr>
                  <a:spLocks noChangeShapeType="1"/>
                </p:cNvSpPr>
                <p:nvPr/>
              </p:nvSpPr>
              <p:spPr bwMode="auto">
                <a:xfrm flipH="1">
                  <a:off x="510" y="394"/>
                  <a:ext cx="137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750" name="Line 160"/>
                <p:cNvSpPr>
                  <a:spLocks noChangeShapeType="1"/>
                </p:cNvSpPr>
                <p:nvPr/>
              </p:nvSpPr>
              <p:spPr bwMode="auto">
                <a:xfrm rot="10800000">
                  <a:off x="668" y="102"/>
                  <a:ext cx="14" cy="9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751" name="Line 161"/>
                <p:cNvSpPr>
                  <a:spLocks noChangeShapeType="1"/>
                </p:cNvSpPr>
                <p:nvPr/>
              </p:nvSpPr>
              <p:spPr bwMode="auto">
                <a:xfrm flipH="1">
                  <a:off x="559" y="85"/>
                  <a:ext cx="71" cy="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752" name="Line 162"/>
                <p:cNvSpPr>
                  <a:spLocks noChangeShapeType="1"/>
                </p:cNvSpPr>
                <p:nvPr/>
              </p:nvSpPr>
              <p:spPr bwMode="auto">
                <a:xfrm>
                  <a:off x="359" y="64"/>
                  <a:ext cx="110" cy="2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753" name="Line 163"/>
                <p:cNvSpPr>
                  <a:spLocks noChangeShapeType="1"/>
                </p:cNvSpPr>
                <p:nvPr/>
              </p:nvSpPr>
              <p:spPr bwMode="auto">
                <a:xfrm flipH="1">
                  <a:off x="228" y="394"/>
                  <a:ext cx="209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754" name="Line 164"/>
                <p:cNvSpPr>
                  <a:spLocks noChangeShapeType="1"/>
                </p:cNvSpPr>
                <p:nvPr/>
              </p:nvSpPr>
              <p:spPr bwMode="auto">
                <a:xfrm flipH="1">
                  <a:off x="547" y="74"/>
                  <a:ext cx="80" cy="2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755" name="Line 165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392" y="115"/>
                  <a:ext cx="81" cy="8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756" name="Line 166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713" y="265"/>
                  <a:ext cx="89" cy="109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757" name="Line 167"/>
                <p:cNvSpPr>
                  <a:spLocks noChangeShapeType="1"/>
                </p:cNvSpPr>
                <p:nvPr/>
              </p:nvSpPr>
              <p:spPr bwMode="auto">
                <a:xfrm flipH="1">
                  <a:off x="720" y="197"/>
                  <a:ext cx="16" cy="2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758" name="Line 168"/>
                <p:cNvSpPr>
                  <a:spLocks noChangeShapeType="1"/>
                </p:cNvSpPr>
                <p:nvPr/>
              </p:nvSpPr>
              <p:spPr bwMode="auto">
                <a:xfrm rot="10800000">
                  <a:off x="716" y="241"/>
                  <a:ext cx="77" cy="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759" name="Line 169"/>
                <p:cNvSpPr>
                  <a:spLocks noChangeShapeType="1"/>
                </p:cNvSpPr>
                <p:nvPr/>
              </p:nvSpPr>
              <p:spPr bwMode="auto">
                <a:xfrm flipH="1">
                  <a:off x="223" y="262"/>
                  <a:ext cx="124" cy="11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760" name="Line 170"/>
                <p:cNvSpPr>
                  <a:spLocks noChangeShapeType="1"/>
                </p:cNvSpPr>
                <p:nvPr/>
              </p:nvSpPr>
              <p:spPr bwMode="auto">
                <a:xfrm>
                  <a:off x="65" y="258"/>
                  <a:ext cx="91" cy="13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</p:grpSp>
        </p:grpSp>
        <p:sp>
          <p:nvSpPr>
            <p:cNvPr id="414" name="Rectangle 184"/>
            <p:cNvSpPr>
              <a:spLocks/>
            </p:cNvSpPr>
            <p:nvPr/>
          </p:nvSpPr>
          <p:spPr bwMode="auto">
            <a:xfrm>
              <a:off x="1300938" y="5693097"/>
              <a:ext cx="1319654" cy="258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buSzPct val="50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buChar char="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ts val="313"/>
                </a:spcBef>
                <a:buSzPct val="110000"/>
                <a:buFontTx/>
                <a:buNone/>
              </a:pPr>
              <a:r>
                <a:rPr lang="en-US" altLang="en-US" sz="1000" i="1">
                  <a:cs typeface="Arial" pitchFamily="34" charset="0"/>
                  <a:sym typeface="Arial" pitchFamily="34" charset="0"/>
                </a:rPr>
                <a:t>Organization 1</a:t>
              </a:r>
            </a:p>
          </p:txBody>
        </p:sp>
        <p:sp>
          <p:nvSpPr>
            <p:cNvPr id="415" name="Rectangle 185"/>
            <p:cNvSpPr>
              <a:spLocks/>
            </p:cNvSpPr>
            <p:nvPr/>
          </p:nvSpPr>
          <p:spPr bwMode="auto">
            <a:xfrm>
              <a:off x="3114923" y="5717826"/>
              <a:ext cx="1319654" cy="258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buSzPct val="50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buChar char="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ts val="313"/>
                </a:spcBef>
                <a:buSzPct val="110000"/>
                <a:buFontTx/>
                <a:buNone/>
              </a:pPr>
              <a:r>
                <a:rPr lang="en-US" altLang="en-US" sz="1000" i="1">
                  <a:cs typeface="Arial" pitchFamily="34" charset="0"/>
                  <a:sym typeface="Arial" pitchFamily="34" charset="0"/>
                </a:rPr>
                <a:t>Organization 2</a:t>
              </a:r>
            </a:p>
          </p:txBody>
        </p:sp>
        <p:sp>
          <p:nvSpPr>
            <p:cNvPr id="416" name="Rectangle 186"/>
            <p:cNvSpPr>
              <a:spLocks/>
            </p:cNvSpPr>
            <p:nvPr/>
          </p:nvSpPr>
          <p:spPr bwMode="auto">
            <a:xfrm>
              <a:off x="4845318" y="5717826"/>
              <a:ext cx="1319654" cy="258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buSzPct val="50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buChar char="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ts val="313"/>
                </a:spcBef>
                <a:buSzPct val="110000"/>
                <a:buFontTx/>
                <a:buNone/>
              </a:pPr>
              <a:r>
                <a:rPr lang="en-US" altLang="en-US" sz="1000" i="1">
                  <a:cs typeface="Arial" pitchFamily="34" charset="0"/>
                  <a:sym typeface="Arial" pitchFamily="34" charset="0"/>
                </a:rPr>
                <a:t>Organization 3</a:t>
              </a:r>
            </a:p>
          </p:txBody>
        </p:sp>
        <p:sp>
          <p:nvSpPr>
            <p:cNvPr id="417" name="Rectangle 187"/>
            <p:cNvSpPr>
              <a:spLocks/>
            </p:cNvSpPr>
            <p:nvPr/>
          </p:nvSpPr>
          <p:spPr bwMode="auto">
            <a:xfrm>
              <a:off x="6708415" y="5743676"/>
              <a:ext cx="1319654" cy="258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buSzPct val="50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buChar char="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ts val="313"/>
                </a:spcBef>
                <a:buSzPct val="110000"/>
                <a:buFontTx/>
                <a:buNone/>
              </a:pPr>
              <a:r>
                <a:rPr lang="en-US" altLang="en-US" sz="1000" i="1">
                  <a:cs typeface="Arial" pitchFamily="34" charset="0"/>
                  <a:sym typeface="Arial" pitchFamily="34" charset="0"/>
                </a:rPr>
                <a:t>Organization n</a:t>
              </a:r>
            </a:p>
          </p:txBody>
        </p:sp>
        <p:sp>
          <p:nvSpPr>
            <p:cNvPr id="418" name="Rectangle 188"/>
            <p:cNvSpPr>
              <a:spLocks/>
            </p:cNvSpPr>
            <p:nvPr/>
          </p:nvSpPr>
          <p:spPr bwMode="auto">
            <a:xfrm>
              <a:off x="1026171" y="954409"/>
              <a:ext cx="1309668" cy="516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buSzPct val="50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buChar char="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ts val="313"/>
                </a:spcBef>
                <a:buSzPct val="110000"/>
                <a:buFontTx/>
                <a:buNone/>
              </a:pPr>
              <a:r>
                <a:rPr lang="en-US" altLang="en-US" sz="1000" i="1">
                  <a:cs typeface="Arial" pitchFamily="34" charset="0"/>
                  <a:sym typeface="Arial" pitchFamily="34" charset="0"/>
                </a:rPr>
                <a:t>Customer  Stakeholders</a:t>
              </a:r>
            </a:p>
          </p:txBody>
        </p:sp>
        <p:sp>
          <p:nvSpPr>
            <p:cNvPr id="419" name="Rectangle 189"/>
            <p:cNvSpPr>
              <a:spLocks/>
            </p:cNvSpPr>
            <p:nvPr/>
          </p:nvSpPr>
          <p:spPr bwMode="auto">
            <a:xfrm>
              <a:off x="1242428" y="2958472"/>
              <a:ext cx="894748" cy="826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buSzPct val="50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buChar char="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ts val="313"/>
                </a:spcBef>
                <a:buSzPct val="110000"/>
                <a:buFontTx/>
                <a:buNone/>
              </a:pPr>
              <a:r>
                <a:rPr lang="en-US" altLang="en-US" sz="900" i="1">
                  <a:cs typeface="Arial" pitchFamily="34" charset="0"/>
                  <a:sym typeface="Arial" pitchFamily="34" charset="0"/>
                </a:rPr>
                <a:t>Questions</a:t>
              </a:r>
            </a:p>
            <a:p>
              <a:pPr algn="ctr">
                <a:spcBef>
                  <a:spcPts val="313"/>
                </a:spcBef>
                <a:buSzPct val="110000"/>
                <a:buFontTx/>
                <a:buNone/>
              </a:pPr>
              <a:r>
                <a:rPr lang="en-US" altLang="en-US" sz="900" i="1">
                  <a:cs typeface="Arial" pitchFamily="34" charset="0"/>
                  <a:sym typeface="Arial" pitchFamily="34" charset="0"/>
                </a:rPr>
                <a:t>Patterns</a:t>
              </a:r>
            </a:p>
            <a:p>
              <a:pPr algn="ctr">
                <a:spcBef>
                  <a:spcPts val="313"/>
                </a:spcBef>
                <a:buSzPct val="110000"/>
                <a:buFontTx/>
                <a:buNone/>
              </a:pPr>
              <a:r>
                <a:rPr lang="en-US" altLang="en-US" sz="900" i="1">
                  <a:cs typeface="Arial" pitchFamily="34" charset="0"/>
                  <a:sym typeface="Arial" pitchFamily="34" charset="0"/>
                </a:rPr>
                <a:t>Analytics</a:t>
              </a:r>
            </a:p>
          </p:txBody>
        </p:sp>
        <p:grpSp>
          <p:nvGrpSpPr>
            <p:cNvPr id="420" name="Group 419"/>
            <p:cNvGrpSpPr/>
            <p:nvPr/>
          </p:nvGrpSpPr>
          <p:grpSpPr>
            <a:xfrm>
              <a:off x="1062653" y="1552948"/>
              <a:ext cx="1276246" cy="1301767"/>
              <a:chOff x="381591" y="2252672"/>
              <a:chExt cx="1651000" cy="1524000"/>
            </a:xfrm>
          </p:grpSpPr>
          <p:sp>
            <p:nvSpPr>
              <p:cNvPr id="670" name="Rectangle 9"/>
              <p:cNvSpPr>
                <a:spLocks/>
              </p:cNvSpPr>
              <p:nvPr/>
            </p:nvSpPr>
            <p:spPr bwMode="auto">
              <a:xfrm>
                <a:off x="381591" y="2252672"/>
                <a:ext cx="1651000" cy="1524000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grpSp>
            <p:nvGrpSpPr>
              <p:cNvPr id="671" name="Group 171"/>
              <p:cNvGrpSpPr>
                <a:grpSpLocks/>
              </p:cNvGrpSpPr>
              <p:nvPr/>
            </p:nvGrpSpPr>
            <p:grpSpPr bwMode="auto">
              <a:xfrm>
                <a:off x="532404" y="3055947"/>
                <a:ext cx="514350" cy="407987"/>
                <a:chOff x="0" y="0"/>
                <a:chExt cx="324" cy="257"/>
              </a:xfrm>
            </p:grpSpPr>
            <p:sp>
              <p:nvSpPr>
                <p:cNvPr id="712" name="Oval 172"/>
                <p:cNvSpPr>
                  <a:spLocks/>
                </p:cNvSpPr>
                <p:nvPr/>
              </p:nvSpPr>
              <p:spPr bwMode="auto">
                <a:xfrm flipH="1">
                  <a:off x="121" y="30"/>
                  <a:ext cx="57" cy="76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713" name="Oval 173"/>
                <p:cNvSpPr>
                  <a:spLocks/>
                </p:cNvSpPr>
                <p:nvPr/>
              </p:nvSpPr>
              <p:spPr bwMode="auto">
                <a:xfrm flipH="1">
                  <a:off x="267" y="0"/>
                  <a:ext cx="57" cy="76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714" name="Oval 174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58" cy="76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715" name="Oval 175"/>
                <p:cNvSpPr>
                  <a:spLocks/>
                </p:cNvSpPr>
                <p:nvPr/>
              </p:nvSpPr>
              <p:spPr bwMode="auto">
                <a:xfrm flipH="1">
                  <a:off x="227" y="181"/>
                  <a:ext cx="57" cy="76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716" name="Oval 176"/>
                <p:cNvSpPr>
                  <a:spLocks/>
                </p:cNvSpPr>
                <p:nvPr/>
              </p:nvSpPr>
              <p:spPr bwMode="auto">
                <a:xfrm flipH="1">
                  <a:off x="106" y="151"/>
                  <a:ext cx="57" cy="76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717" name="Line 177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259" y="76"/>
                  <a:ext cx="35" cy="10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718" name="Line 178"/>
                <p:cNvSpPr>
                  <a:spLocks noChangeShapeType="1"/>
                </p:cNvSpPr>
                <p:nvPr/>
              </p:nvSpPr>
              <p:spPr bwMode="auto">
                <a:xfrm>
                  <a:off x="164" y="200"/>
                  <a:ext cx="61" cy="1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719" name="Line 179"/>
                <p:cNvSpPr>
                  <a:spLocks noChangeShapeType="1"/>
                </p:cNvSpPr>
                <p:nvPr/>
              </p:nvSpPr>
              <p:spPr bwMode="auto">
                <a:xfrm>
                  <a:off x="56" y="57"/>
                  <a:ext cx="54" cy="10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720" name="Line 180"/>
                <p:cNvSpPr>
                  <a:spLocks noChangeShapeType="1"/>
                </p:cNvSpPr>
                <p:nvPr/>
              </p:nvSpPr>
              <p:spPr bwMode="auto">
                <a:xfrm flipH="1">
                  <a:off x="181" y="34"/>
                  <a:ext cx="86" cy="2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721" name="Line 181"/>
                <p:cNvSpPr>
                  <a:spLocks noChangeShapeType="1"/>
                </p:cNvSpPr>
                <p:nvPr/>
              </p:nvSpPr>
              <p:spPr bwMode="auto">
                <a:xfrm>
                  <a:off x="58" y="45"/>
                  <a:ext cx="62" cy="3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722" name="Line 182"/>
                <p:cNvSpPr>
                  <a:spLocks noChangeShapeType="1"/>
                </p:cNvSpPr>
                <p:nvPr/>
              </p:nvSpPr>
              <p:spPr bwMode="auto">
                <a:xfrm rot="10800000">
                  <a:off x="178" y="91"/>
                  <a:ext cx="63" cy="9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</p:grpSp>
          <p:grpSp>
            <p:nvGrpSpPr>
              <p:cNvPr id="672" name="Group 190"/>
              <p:cNvGrpSpPr>
                <a:grpSpLocks/>
              </p:cNvGrpSpPr>
              <p:nvPr/>
            </p:nvGrpSpPr>
            <p:grpSpPr bwMode="auto">
              <a:xfrm rot="5400000">
                <a:off x="413341" y="2427297"/>
                <a:ext cx="538163" cy="407987"/>
                <a:chOff x="0" y="0"/>
                <a:chExt cx="339" cy="257"/>
              </a:xfrm>
            </p:grpSpPr>
            <p:sp>
              <p:nvSpPr>
                <p:cNvPr id="699" name="Oval 191"/>
                <p:cNvSpPr>
                  <a:spLocks/>
                </p:cNvSpPr>
                <p:nvPr/>
              </p:nvSpPr>
              <p:spPr bwMode="auto">
                <a:xfrm>
                  <a:off x="136" y="30"/>
                  <a:ext cx="57" cy="76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700" name="Oval 192"/>
                <p:cNvSpPr>
                  <a:spLocks/>
                </p:cNvSpPr>
                <p:nvPr/>
              </p:nvSpPr>
              <p:spPr bwMode="auto">
                <a:xfrm flipH="1">
                  <a:off x="282" y="0"/>
                  <a:ext cx="57" cy="76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701" name="Oval 193"/>
                <p:cNvSpPr>
                  <a:spLocks/>
                </p:cNvSpPr>
                <p:nvPr/>
              </p:nvSpPr>
              <p:spPr bwMode="auto">
                <a:xfrm flipH="1">
                  <a:off x="15" y="0"/>
                  <a:ext cx="58" cy="76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702" name="Oval 194"/>
                <p:cNvSpPr>
                  <a:spLocks/>
                </p:cNvSpPr>
                <p:nvPr/>
              </p:nvSpPr>
              <p:spPr bwMode="auto">
                <a:xfrm flipH="1">
                  <a:off x="0" y="181"/>
                  <a:ext cx="57" cy="76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703" name="Oval 195"/>
                <p:cNvSpPr>
                  <a:spLocks/>
                </p:cNvSpPr>
                <p:nvPr/>
              </p:nvSpPr>
              <p:spPr bwMode="auto">
                <a:xfrm flipH="1">
                  <a:off x="242" y="181"/>
                  <a:ext cx="57" cy="76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704" name="Oval 196"/>
                <p:cNvSpPr>
                  <a:spLocks/>
                </p:cNvSpPr>
                <p:nvPr/>
              </p:nvSpPr>
              <p:spPr bwMode="auto">
                <a:xfrm flipH="1">
                  <a:off x="121" y="151"/>
                  <a:ext cx="57" cy="76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705" name="Line 197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274" y="76"/>
                  <a:ext cx="34" cy="10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706" name="Line 198"/>
                <p:cNvSpPr>
                  <a:spLocks noChangeShapeType="1"/>
                </p:cNvSpPr>
                <p:nvPr/>
              </p:nvSpPr>
              <p:spPr bwMode="auto">
                <a:xfrm>
                  <a:off x="179" y="200"/>
                  <a:ext cx="61" cy="1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707" name="Line 199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58" y="189"/>
                  <a:ext cx="63" cy="3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708" name="Line 200"/>
                <p:cNvSpPr>
                  <a:spLocks noChangeShapeType="1"/>
                </p:cNvSpPr>
                <p:nvPr/>
              </p:nvSpPr>
              <p:spPr bwMode="auto">
                <a:xfrm>
                  <a:off x="71" y="57"/>
                  <a:ext cx="54" cy="10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709" name="Line 201"/>
                <p:cNvSpPr>
                  <a:spLocks noChangeShapeType="1"/>
                </p:cNvSpPr>
                <p:nvPr/>
              </p:nvSpPr>
              <p:spPr bwMode="auto">
                <a:xfrm flipH="1">
                  <a:off x="196" y="34"/>
                  <a:ext cx="86" cy="2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710" name="Line 202"/>
                <p:cNvSpPr>
                  <a:spLocks noChangeShapeType="1"/>
                </p:cNvSpPr>
                <p:nvPr/>
              </p:nvSpPr>
              <p:spPr bwMode="auto">
                <a:xfrm>
                  <a:off x="73" y="45"/>
                  <a:ext cx="62" cy="3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711" name="Line 203"/>
                <p:cNvSpPr>
                  <a:spLocks noChangeShapeType="1"/>
                </p:cNvSpPr>
                <p:nvPr/>
              </p:nvSpPr>
              <p:spPr bwMode="auto">
                <a:xfrm rot="10800000">
                  <a:off x="192" y="91"/>
                  <a:ext cx="64" cy="9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</p:grpSp>
          <p:grpSp>
            <p:nvGrpSpPr>
              <p:cNvPr id="673" name="Group 204"/>
              <p:cNvGrpSpPr>
                <a:grpSpLocks/>
              </p:cNvGrpSpPr>
              <p:nvPr/>
            </p:nvGrpSpPr>
            <p:grpSpPr bwMode="auto">
              <a:xfrm rot="10800000">
                <a:off x="1168991" y="2484447"/>
                <a:ext cx="538163" cy="407987"/>
                <a:chOff x="0" y="0"/>
                <a:chExt cx="339" cy="257"/>
              </a:xfrm>
            </p:grpSpPr>
            <p:sp>
              <p:nvSpPr>
                <p:cNvPr id="686" name="Oval 205"/>
                <p:cNvSpPr>
                  <a:spLocks/>
                </p:cNvSpPr>
                <p:nvPr/>
              </p:nvSpPr>
              <p:spPr bwMode="auto">
                <a:xfrm flipH="1">
                  <a:off x="136" y="30"/>
                  <a:ext cx="57" cy="76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687" name="Oval 206"/>
                <p:cNvSpPr>
                  <a:spLocks/>
                </p:cNvSpPr>
                <p:nvPr/>
              </p:nvSpPr>
              <p:spPr bwMode="auto">
                <a:xfrm flipH="1">
                  <a:off x="282" y="0"/>
                  <a:ext cx="57" cy="76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688" name="Oval 207"/>
                <p:cNvSpPr>
                  <a:spLocks/>
                </p:cNvSpPr>
                <p:nvPr/>
              </p:nvSpPr>
              <p:spPr bwMode="auto">
                <a:xfrm flipH="1">
                  <a:off x="15" y="0"/>
                  <a:ext cx="58" cy="76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689" name="Oval 208"/>
                <p:cNvSpPr>
                  <a:spLocks/>
                </p:cNvSpPr>
                <p:nvPr/>
              </p:nvSpPr>
              <p:spPr bwMode="auto">
                <a:xfrm flipH="1">
                  <a:off x="0" y="181"/>
                  <a:ext cx="57" cy="76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690" name="Oval 209"/>
                <p:cNvSpPr>
                  <a:spLocks/>
                </p:cNvSpPr>
                <p:nvPr/>
              </p:nvSpPr>
              <p:spPr bwMode="auto">
                <a:xfrm flipH="1">
                  <a:off x="242" y="181"/>
                  <a:ext cx="57" cy="76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691" name="Oval 210"/>
                <p:cNvSpPr>
                  <a:spLocks/>
                </p:cNvSpPr>
                <p:nvPr/>
              </p:nvSpPr>
              <p:spPr bwMode="auto">
                <a:xfrm flipH="1">
                  <a:off x="121" y="151"/>
                  <a:ext cx="57" cy="76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692" name="Line 211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274" y="76"/>
                  <a:ext cx="35" cy="10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693" name="Line 212"/>
                <p:cNvSpPr>
                  <a:spLocks noChangeShapeType="1"/>
                </p:cNvSpPr>
                <p:nvPr/>
              </p:nvSpPr>
              <p:spPr bwMode="auto">
                <a:xfrm>
                  <a:off x="179" y="200"/>
                  <a:ext cx="61" cy="1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694" name="Line 213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58" y="189"/>
                  <a:ext cx="63" cy="3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695" name="Line 214"/>
                <p:cNvSpPr>
                  <a:spLocks noChangeShapeType="1"/>
                </p:cNvSpPr>
                <p:nvPr/>
              </p:nvSpPr>
              <p:spPr bwMode="auto">
                <a:xfrm>
                  <a:off x="71" y="57"/>
                  <a:ext cx="55" cy="10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696" name="Line 215"/>
                <p:cNvSpPr>
                  <a:spLocks noChangeShapeType="1"/>
                </p:cNvSpPr>
                <p:nvPr/>
              </p:nvSpPr>
              <p:spPr bwMode="auto">
                <a:xfrm flipH="1">
                  <a:off x="196" y="34"/>
                  <a:ext cx="86" cy="2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697" name="Line 216"/>
                <p:cNvSpPr>
                  <a:spLocks noChangeShapeType="1"/>
                </p:cNvSpPr>
                <p:nvPr/>
              </p:nvSpPr>
              <p:spPr bwMode="auto">
                <a:xfrm>
                  <a:off x="73" y="45"/>
                  <a:ext cx="62" cy="3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698" name="Line 217"/>
                <p:cNvSpPr>
                  <a:spLocks noChangeShapeType="1"/>
                </p:cNvSpPr>
                <p:nvPr/>
              </p:nvSpPr>
              <p:spPr bwMode="auto">
                <a:xfrm rot="10800000">
                  <a:off x="193" y="91"/>
                  <a:ext cx="63" cy="9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</p:grpSp>
          <p:grpSp>
            <p:nvGrpSpPr>
              <p:cNvPr id="674" name="Group 218"/>
              <p:cNvGrpSpPr>
                <a:grpSpLocks/>
              </p:cNvGrpSpPr>
              <p:nvPr/>
            </p:nvGrpSpPr>
            <p:grpSpPr bwMode="auto">
              <a:xfrm rot="16200000" flipH="1">
                <a:off x="1334885" y="3072615"/>
                <a:ext cx="514350" cy="407988"/>
                <a:chOff x="0" y="0"/>
                <a:chExt cx="324" cy="257"/>
              </a:xfrm>
            </p:grpSpPr>
            <p:sp>
              <p:nvSpPr>
                <p:cNvPr id="675" name="Oval 219"/>
                <p:cNvSpPr>
                  <a:spLocks/>
                </p:cNvSpPr>
                <p:nvPr/>
              </p:nvSpPr>
              <p:spPr bwMode="auto">
                <a:xfrm flipH="1">
                  <a:off x="121" y="30"/>
                  <a:ext cx="57" cy="76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676" name="Oval 220"/>
                <p:cNvSpPr>
                  <a:spLocks/>
                </p:cNvSpPr>
                <p:nvPr/>
              </p:nvSpPr>
              <p:spPr bwMode="auto">
                <a:xfrm flipH="1">
                  <a:off x="267" y="0"/>
                  <a:ext cx="57" cy="76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677" name="Oval 221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58" cy="76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678" name="Oval 222"/>
                <p:cNvSpPr>
                  <a:spLocks/>
                </p:cNvSpPr>
                <p:nvPr/>
              </p:nvSpPr>
              <p:spPr bwMode="auto">
                <a:xfrm flipH="1">
                  <a:off x="227" y="181"/>
                  <a:ext cx="57" cy="76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679" name="Oval 223"/>
                <p:cNvSpPr>
                  <a:spLocks/>
                </p:cNvSpPr>
                <p:nvPr/>
              </p:nvSpPr>
              <p:spPr bwMode="auto">
                <a:xfrm flipH="1">
                  <a:off x="106" y="151"/>
                  <a:ext cx="57" cy="76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680" name="Line 224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259" y="76"/>
                  <a:ext cx="35" cy="10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681" name="Line 225"/>
                <p:cNvSpPr>
                  <a:spLocks noChangeShapeType="1"/>
                </p:cNvSpPr>
                <p:nvPr/>
              </p:nvSpPr>
              <p:spPr bwMode="auto">
                <a:xfrm>
                  <a:off x="164" y="200"/>
                  <a:ext cx="61" cy="1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682" name="Line 226"/>
                <p:cNvSpPr>
                  <a:spLocks noChangeShapeType="1"/>
                </p:cNvSpPr>
                <p:nvPr/>
              </p:nvSpPr>
              <p:spPr bwMode="auto">
                <a:xfrm>
                  <a:off x="56" y="57"/>
                  <a:ext cx="55" cy="10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683" name="Line 227"/>
                <p:cNvSpPr>
                  <a:spLocks noChangeShapeType="1"/>
                </p:cNvSpPr>
                <p:nvPr/>
              </p:nvSpPr>
              <p:spPr bwMode="auto">
                <a:xfrm flipH="1">
                  <a:off x="181" y="34"/>
                  <a:ext cx="86" cy="2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684" name="Line 228"/>
                <p:cNvSpPr>
                  <a:spLocks noChangeShapeType="1"/>
                </p:cNvSpPr>
                <p:nvPr/>
              </p:nvSpPr>
              <p:spPr bwMode="auto">
                <a:xfrm>
                  <a:off x="58" y="45"/>
                  <a:ext cx="62" cy="3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685" name="Line 229"/>
                <p:cNvSpPr>
                  <a:spLocks noChangeShapeType="1"/>
                </p:cNvSpPr>
                <p:nvPr/>
              </p:nvSpPr>
              <p:spPr bwMode="auto">
                <a:xfrm rot="10800000">
                  <a:off x="178" y="91"/>
                  <a:ext cx="63" cy="9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</p:grpSp>
        </p:grpSp>
        <p:sp>
          <p:nvSpPr>
            <p:cNvPr id="421" name="AutoShape 231"/>
            <p:cNvSpPr>
              <a:spLocks/>
            </p:cNvSpPr>
            <p:nvPr/>
          </p:nvSpPr>
          <p:spPr bwMode="auto">
            <a:xfrm>
              <a:off x="2337602" y="2091827"/>
              <a:ext cx="380528" cy="286093"/>
            </a:xfrm>
            <a:prstGeom prst="rightArrow">
              <a:avLst>
                <a:gd name="adj1" fmla="val 50000"/>
                <a:gd name="adj2" fmla="val 69355"/>
              </a:avLst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buSzPct val="50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buChar char="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9pPr>
            </a:lstStyle>
            <a:p>
              <a:pPr>
                <a:buSzPct val="110000"/>
                <a:buFontTx/>
                <a:buNone/>
              </a:pPr>
              <a:endParaRPr lang="en-US" altLang="en-US" sz="600"/>
            </a:p>
          </p:txBody>
        </p:sp>
        <p:sp>
          <p:nvSpPr>
            <p:cNvPr id="422" name="AutoShape 233"/>
            <p:cNvSpPr>
              <a:spLocks/>
            </p:cNvSpPr>
            <p:nvPr/>
          </p:nvSpPr>
          <p:spPr bwMode="auto">
            <a:xfrm rot="17346902" flipV="1">
              <a:off x="3427008" y="3835158"/>
              <a:ext cx="1022583" cy="224618"/>
            </a:xfrm>
            <a:prstGeom prst="rightArrow">
              <a:avLst>
                <a:gd name="adj1" fmla="val 50000"/>
                <a:gd name="adj2" fmla="val 45161"/>
              </a:avLst>
            </a:prstGeom>
            <a:solidFill>
              <a:srgbClr val="00008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buSzPct val="50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buChar char="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9pPr>
            </a:lstStyle>
            <a:p>
              <a:pPr>
                <a:buSzPct val="110000"/>
                <a:buFontTx/>
                <a:buNone/>
              </a:pPr>
              <a:endParaRPr lang="en-US" altLang="en-US" sz="600"/>
            </a:p>
          </p:txBody>
        </p:sp>
        <p:sp>
          <p:nvSpPr>
            <p:cNvPr id="423" name="AutoShape 234"/>
            <p:cNvSpPr>
              <a:spLocks/>
            </p:cNvSpPr>
            <p:nvPr/>
          </p:nvSpPr>
          <p:spPr bwMode="auto">
            <a:xfrm rot="15142769" flipV="1">
              <a:off x="4666163" y="3837777"/>
              <a:ext cx="1022583" cy="224618"/>
            </a:xfrm>
            <a:prstGeom prst="rightArrow">
              <a:avLst>
                <a:gd name="adj1" fmla="val 50000"/>
                <a:gd name="adj2" fmla="val 45161"/>
              </a:avLst>
            </a:prstGeom>
            <a:solidFill>
              <a:srgbClr val="00008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buSzPct val="50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buChar char="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9pPr>
            </a:lstStyle>
            <a:p>
              <a:pPr>
                <a:buSzPct val="110000"/>
                <a:buFontTx/>
                <a:buNone/>
              </a:pPr>
              <a:endParaRPr lang="en-US" altLang="en-US" sz="600"/>
            </a:p>
          </p:txBody>
        </p:sp>
        <p:sp>
          <p:nvSpPr>
            <p:cNvPr id="424" name="AutoShape 240"/>
            <p:cNvSpPr>
              <a:spLocks/>
            </p:cNvSpPr>
            <p:nvPr/>
          </p:nvSpPr>
          <p:spPr bwMode="auto">
            <a:xfrm>
              <a:off x="6341100" y="2105703"/>
              <a:ext cx="623133" cy="262486"/>
            </a:xfrm>
            <a:prstGeom prst="rightArrow">
              <a:avLst>
                <a:gd name="adj1" fmla="val 50000"/>
                <a:gd name="adj2" fmla="val 69355"/>
              </a:avLst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buSzPct val="50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buChar char="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9pPr>
            </a:lstStyle>
            <a:p>
              <a:pPr>
                <a:buSzPct val="110000"/>
                <a:buFontTx/>
                <a:buNone/>
              </a:pPr>
              <a:endParaRPr lang="en-US" altLang="en-US" sz="600"/>
            </a:p>
          </p:txBody>
        </p:sp>
        <p:grpSp>
          <p:nvGrpSpPr>
            <p:cNvPr id="425" name="Group 391"/>
            <p:cNvGrpSpPr>
              <a:grpSpLocks/>
            </p:cNvGrpSpPr>
            <p:nvPr/>
          </p:nvGrpSpPr>
          <p:grpSpPr bwMode="auto">
            <a:xfrm>
              <a:off x="2729703" y="1053876"/>
              <a:ext cx="3823602" cy="2288281"/>
              <a:chOff x="2776538" y="3544888"/>
              <a:chExt cx="4000500" cy="2274887"/>
            </a:xfrm>
          </p:grpSpPr>
          <p:sp>
            <p:nvSpPr>
              <p:cNvPr id="513" name="Rectangle 12"/>
              <p:cNvSpPr>
                <a:spLocks/>
              </p:cNvSpPr>
              <p:nvPr/>
            </p:nvSpPr>
            <p:spPr bwMode="auto">
              <a:xfrm>
                <a:off x="2811463" y="3589338"/>
                <a:ext cx="3925887" cy="2230437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sp>
            <p:nvSpPr>
              <p:cNvPr id="514" name="Rectangle 13"/>
              <p:cNvSpPr>
                <a:spLocks/>
              </p:cNvSpPr>
              <p:nvPr/>
            </p:nvSpPr>
            <p:spPr bwMode="auto">
              <a:xfrm rot="10800000" flipH="1">
                <a:off x="3513138" y="3544888"/>
                <a:ext cx="2533650" cy="8096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sp>
            <p:nvSpPr>
              <p:cNvPr id="515" name="Rectangle 230"/>
              <p:cNvSpPr>
                <a:spLocks/>
              </p:cNvSpPr>
              <p:nvPr/>
            </p:nvSpPr>
            <p:spPr bwMode="auto">
              <a:xfrm>
                <a:off x="2776538" y="4216400"/>
                <a:ext cx="76200" cy="103187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sp>
            <p:nvSpPr>
              <p:cNvPr id="516" name="Rectangle 236"/>
              <p:cNvSpPr>
                <a:spLocks/>
              </p:cNvSpPr>
              <p:nvPr/>
            </p:nvSpPr>
            <p:spPr bwMode="auto">
              <a:xfrm>
                <a:off x="6700838" y="4216400"/>
                <a:ext cx="76200" cy="103187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sp>
            <p:nvSpPr>
              <p:cNvPr id="517" name="Oval 241"/>
              <p:cNvSpPr>
                <a:spLocks/>
              </p:cNvSpPr>
              <p:nvPr/>
            </p:nvSpPr>
            <p:spPr bwMode="auto">
              <a:xfrm flipH="1">
                <a:off x="3729038" y="3744913"/>
                <a:ext cx="90487" cy="120650"/>
              </a:xfrm>
              <a:prstGeom prst="ellipse">
                <a:avLst/>
              </a:prstGeom>
              <a:solidFill>
                <a:srgbClr val="0000FF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sp>
            <p:nvSpPr>
              <p:cNvPr id="518" name="Oval 242"/>
              <p:cNvSpPr>
                <a:spLocks/>
              </p:cNvSpPr>
              <p:nvPr/>
            </p:nvSpPr>
            <p:spPr bwMode="auto">
              <a:xfrm flipH="1">
                <a:off x="6215063" y="4465638"/>
                <a:ext cx="90487" cy="120650"/>
              </a:xfrm>
              <a:prstGeom prst="ellipse">
                <a:avLst/>
              </a:prstGeom>
              <a:solidFill>
                <a:srgbClr val="0000FF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sp>
            <p:nvSpPr>
              <p:cNvPr id="519" name="Oval 243"/>
              <p:cNvSpPr>
                <a:spLocks/>
              </p:cNvSpPr>
              <p:nvPr/>
            </p:nvSpPr>
            <p:spPr bwMode="auto">
              <a:xfrm flipH="1">
                <a:off x="5027613" y="4397375"/>
                <a:ext cx="90487" cy="120650"/>
              </a:xfrm>
              <a:prstGeom prst="ellipse">
                <a:avLst/>
              </a:prstGeom>
              <a:solidFill>
                <a:srgbClr val="0000FF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sp>
            <p:nvSpPr>
              <p:cNvPr id="520" name="Oval 244"/>
              <p:cNvSpPr>
                <a:spLocks/>
              </p:cNvSpPr>
              <p:nvPr/>
            </p:nvSpPr>
            <p:spPr bwMode="auto">
              <a:xfrm flipH="1">
                <a:off x="4108450" y="4259263"/>
                <a:ext cx="92075" cy="120650"/>
              </a:xfrm>
              <a:prstGeom prst="ellipse">
                <a:avLst/>
              </a:prstGeom>
              <a:solidFill>
                <a:srgbClr val="0000FF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sp>
            <p:nvSpPr>
              <p:cNvPr id="521" name="Oval 245"/>
              <p:cNvSpPr>
                <a:spLocks/>
              </p:cNvSpPr>
              <p:nvPr/>
            </p:nvSpPr>
            <p:spPr bwMode="auto">
              <a:xfrm flipH="1">
                <a:off x="4826000" y="4295775"/>
                <a:ext cx="90488" cy="119063"/>
              </a:xfrm>
              <a:prstGeom prst="ellipse">
                <a:avLst/>
              </a:prstGeom>
              <a:solidFill>
                <a:srgbClr val="0000FF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sp>
            <p:nvSpPr>
              <p:cNvPr id="522" name="Oval 246"/>
              <p:cNvSpPr>
                <a:spLocks/>
              </p:cNvSpPr>
              <p:nvPr/>
            </p:nvSpPr>
            <p:spPr bwMode="auto">
              <a:xfrm flipH="1">
                <a:off x="4483100" y="5381625"/>
                <a:ext cx="90488" cy="119063"/>
              </a:xfrm>
              <a:prstGeom prst="ellipse">
                <a:avLst/>
              </a:prstGeom>
              <a:solidFill>
                <a:srgbClr val="0000FF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sp>
            <p:nvSpPr>
              <p:cNvPr id="523" name="Oval 247"/>
              <p:cNvSpPr>
                <a:spLocks/>
              </p:cNvSpPr>
              <p:nvPr/>
            </p:nvSpPr>
            <p:spPr bwMode="auto">
              <a:xfrm flipH="1">
                <a:off x="5570538" y="4875213"/>
                <a:ext cx="90487" cy="119062"/>
              </a:xfrm>
              <a:prstGeom prst="ellipse">
                <a:avLst/>
              </a:prstGeom>
              <a:solidFill>
                <a:srgbClr val="0000FF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sp>
            <p:nvSpPr>
              <p:cNvPr id="524" name="Oval 248"/>
              <p:cNvSpPr>
                <a:spLocks/>
              </p:cNvSpPr>
              <p:nvPr/>
            </p:nvSpPr>
            <p:spPr bwMode="auto">
              <a:xfrm flipH="1">
                <a:off x="4084638" y="4546600"/>
                <a:ext cx="90487" cy="120650"/>
              </a:xfrm>
              <a:prstGeom prst="ellipse">
                <a:avLst/>
              </a:prstGeom>
              <a:solidFill>
                <a:srgbClr val="0000FF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sp>
            <p:nvSpPr>
              <p:cNvPr id="525" name="Oval 249"/>
              <p:cNvSpPr>
                <a:spLocks/>
              </p:cNvSpPr>
              <p:nvPr/>
            </p:nvSpPr>
            <p:spPr bwMode="auto">
              <a:xfrm flipH="1">
                <a:off x="5213350" y="3784600"/>
                <a:ext cx="90488" cy="120650"/>
              </a:xfrm>
              <a:prstGeom prst="ellipse">
                <a:avLst/>
              </a:prstGeom>
              <a:solidFill>
                <a:srgbClr val="0000FF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sp>
            <p:nvSpPr>
              <p:cNvPr id="526" name="Oval 250"/>
              <p:cNvSpPr>
                <a:spLocks/>
              </p:cNvSpPr>
              <p:nvPr/>
            </p:nvSpPr>
            <p:spPr bwMode="auto">
              <a:xfrm flipH="1">
                <a:off x="3392488" y="4602163"/>
                <a:ext cx="90487" cy="119062"/>
              </a:xfrm>
              <a:prstGeom prst="ellipse">
                <a:avLst/>
              </a:prstGeom>
              <a:solidFill>
                <a:srgbClr val="0000FF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sp>
            <p:nvSpPr>
              <p:cNvPr id="527" name="Oval 251"/>
              <p:cNvSpPr>
                <a:spLocks/>
              </p:cNvSpPr>
              <p:nvPr/>
            </p:nvSpPr>
            <p:spPr bwMode="auto">
              <a:xfrm flipH="1">
                <a:off x="4598988" y="3727450"/>
                <a:ext cx="90487" cy="120650"/>
              </a:xfrm>
              <a:prstGeom prst="ellipse">
                <a:avLst/>
              </a:prstGeom>
              <a:solidFill>
                <a:srgbClr val="0000FF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sp>
            <p:nvSpPr>
              <p:cNvPr id="528" name="Oval 252"/>
              <p:cNvSpPr>
                <a:spLocks/>
              </p:cNvSpPr>
              <p:nvPr/>
            </p:nvSpPr>
            <p:spPr bwMode="auto">
              <a:xfrm flipH="1">
                <a:off x="5973763" y="4857750"/>
                <a:ext cx="90487" cy="119063"/>
              </a:xfrm>
              <a:prstGeom prst="ellipse">
                <a:avLst/>
              </a:prstGeom>
              <a:solidFill>
                <a:srgbClr val="0000FF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sp>
            <p:nvSpPr>
              <p:cNvPr id="529" name="Oval 253"/>
              <p:cNvSpPr>
                <a:spLocks/>
              </p:cNvSpPr>
              <p:nvPr/>
            </p:nvSpPr>
            <p:spPr bwMode="auto">
              <a:xfrm flipH="1">
                <a:off x="3906838" y="5108575"/>
                <a:ext cx="90487" cy="120650"/>
              </a:xfrm>
              <a:prstGeom prst="ellipse">
                <a:avLst/>
              </a:prstGeom>
              <a:solidFill>
                <a:srgbClr val="0000FF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sp>
            <p:nvSpPr>
              <p:cNvPr id="530" name="Oval 254"/>
              <p:cNvSpPr>
                <a:spLocks/>
              </p:cNvSpPr>
              <p:nvPr/>
            </p:nvSpPr>
            <p:spPr bwMode="auto">
              <a:xfrm flipH="1">
                <a:off x="4276725" y="4498975"/>
                <a:ext cx="90488" cy="120650"/>
              </a:xfrm>
              <a:prstGeom prst="ellipse">
                <a:avLst/>
              </a:prstGeom>
              <a:solidFill>
                <a:srgbClr val="0000FF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sp>
            <p:nvSpPr>
              <p:cNvPr id="531" name="Oval 255"/>
              <p:cNvSpPr>
                <a:spLocks/>
              </p:cNvSpPr>
              <p:nvPr/>
            </p:nvSpPr>
            <p:spPr bwMode="auto">
              <a:xfrm flipH="1">
                <a:off x="5080000" y="5353050"/>
                <a:ext cx="90488" cy="119063"/>
              </a:xfrm>
              <a:prstGeom prst="ellipse">
                <a:avLst/>
              </a:prstGeom>
              <a:solidFill>
                <a:srgbClr val="0000FF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sp>
            <p:nvSpPr>
              <p:cNvPr id="532" name="Line 256"/>
              <p:cNvSpPr>
                <a:spLocks noChangeShapeType="1"/>
              </p:cNvSpPr>
              <p:nvPr/>
            </p:nvSpPr>
            <p:spPr bwMode="auto">
              <a:xfrm flipH="1">
                <a:off x="5178425" y="4578350"/>
                <a:ext cx="276225" cy="312738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533" name="Line 257"/>
              <p:cNvSpPr>
                <a:spLocks noChangeShapeType="1"/>
              </p:cNvSpPr>
              <p:nvPr/>
            </p:nvSpPr>
            <p:spPr bwMode="auto">
              <a:xfrm rot="10800000" flipH="1">
                <a:off x="4657725" y="3875088"/>
                <a:ext cx="349250" cy="271462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534" name="Line 258"/>
              <p:cNvSpPr>
                <a:spLocks noChangeShapeType="1"/>
              </p:cNvSpPr>
              <p:nvPr/>
            </p:nvSpPr>
            <p:spPr bwMode="auto">
              <a:xfrm rot="10800000">
                <a:off x="4895850" y="4391025"/>
                <a:ext cx="134938" cy="6191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535" name="Line 259"/>
              <p:cNvSpPr>
                <a:spLocks noChangeShapeType="1"/>
              </p:cNvSpPr>
              <p:nvPr/>
            </p:nvSpPr>
            <p:spPr bwMode="auto">
              <a:xfrm>
                <a:off x="5073650" y="4538663"/>
                <a:ext cx="93663" cy="385762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536" name="Line 260"/>
              <p:cNvSpPr>
                <a:spLocks noChangeShapeType="1"/>
              </p:cNvSpPr>
              <p:nvPr/>
            </p:nvSpPr>
            <p:spPr bwMode="auto">
              <a:xfrm>
                <a:off x="4699000" y="3786188"/>
                <a:ext cx="266700" cy="28575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537" name="Line 261"/>
              <p:cNvSpPr>
                <a:spLocks noChangeShapeType="1"/>
              </p:cNvSpPr>
              <p:nvPr/>
            </p:nvSpPr>
            <p:spPr bwMode="auto">
              <a:xfrm rot="10800000" flipH="1">
                <a:off x="4760913" y="4414838"/>
                <a:ext cx="82550" cy="269875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538" name="Line 262"/>
              <p:cNvSpPr>
                <a:spLocks noChangeShapeType="1"/>
              </p:cNvSpPr>
              <p:nvPr/>
            </p:nvSpPr>
            <p:spPr bwMode="auto">
              <a:xfrm rot="10800000">
                <a:off x="4618038" y="4222750"/>
                <a:ext cx="125412" cy="447675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539" name="Line 263"/>
              <p:cNvSpPr>
                <a:spLocks noChangeShapeType="1"/>
              </p:cNvSpPr>
              <p:nvPr/>
            </p:nvSpPr>
            <p:spPr bwMode="auto">
              <a:xfrm rot="10800000">
                <a:off x="5011738" y="3838575"/>
                <a:ext cx="207962" cy="395288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540" name="Line 264"/>
              <p:cNvSpPr>
                <a:spLocks noChangeShapeType="1"/>
              </p:cNvSpPr>
              <p:nvPr/>
            </p:nvSpPr>
            <p:spPr bwMode="auto">
              <a:xfrm>
                <a:off x="4340225" y="4619625"/>
                <a:ext cx="68263" cy="257175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541" name="Line 265"/>
              <p:cNvSpPr>
                <a:spLocks noChangeShapeType="1"/>
              </p:cNvSpPr>
              <p:nvPr/>
            </p:nvSpPr>
            <p:spPr bwMode="auto">
              <a:xfrm rot="10800000" flipH="1">
                <a:off x="4129088" y="3825875"/>
                <a:ext cx="473075" cy="25241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542" name="Line 266"/>
              <p:cNvSpPr>
                <a:spLocks noChangeShapeType="1"/>
              </p:cNvSpPr>
              <p:nvPr/>
            </p:nvSpPr>
            <p:spPr bwMode="auto">
              <a:xfrm rot="10800000" flipH="1">
                <a:off x="4176713" y="4559300"/>
                <a:ext cx="100012" cy="47625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543" name="Line 267"/>
              <p:cNvSpPr>
                <a:spLocks noChangeShapeType="1"/>
              </p:cNvSpPr>
              <p:nvPr/>
            </p:nvSpPr>
            <p:spPr bwMode="auto">
              <a:xfrm rot="10800000">
                <a:off x="3811588" y="3851275"/>
                <a:ext cx="234950" cy="192088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544" name="Line 268"/>
              <p:cNvSpPr>
                <a:spLocks noChangeShapeType="1"/>
              </p:cNvSpPr>
              <p:nvPr/>
            </p:nvSpPr>
            <p:spPr bwMode="auto">
              <a:xfrm rot="10800000" flipH="1">
                <a:off x="4133850" y="4379913"/>
                <a:ext cx="15875" cy="173037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545" name="Line 269"/>
              <p:cNvSpPr>
                <a:spLocks noChangeShapeType="1"/>
              </p:cNvSpPr>
              <p:nvPr/>
            </p:nvSpPr>
            <p:spPr bwMode="auto">
              <a:xfrm>
                <a:off x="4197350" y="4349750"/>
                <a:ext cx="87313" cy="161925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546" name="Line 270"/>
              <p:cNvSpPr>
                <a:spLocks noChangeShapeType="1"/>
              </p:cNvSpPr>
              <p:nvPr/>
            </p:nvSpPr>
            <p:spPr bwMode="auto">
              <a:xfrm rot="10800000">
                <a:off x="4114800" y="4092575"/>
                <a:ext cx="455613" cy="10636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547" name="Line 271"/>
              <p:cNvSpPr>
                <a:spLocks noChangeShapeType="1"/>
              </p:cNvSpPr>
              <p:nvPr/>
            </p:nvSpPr>
            <p:spPr bwMode="auto">
              <a:xfrm>
                <a:off x="4092575" y="4132263"/>
                <a:ext cx="52388" cy="136525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548" name="Line 272"/>
              <p:cNvSpPr>
                <a:spLocks noChangeShapeType="1"/>
              </p:cNvSpPr>
              <p:nvPr/>
            </p:nvSpPr>
            <p:spPr bwMode="auto">
              <a:xfrm rot="10800000" flipH="1">
                <a:off x="4200525" y="4189413"/>
                <a:ext cx="374650" cy="141287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549" name="Line 273"/>
              <p:cNvSpPr>
                <a:spLocks noChangeShapeType="1"/>
              </p:cNvSpPr>
              <p:nvPr/>
            </p:nvSpPr>
            <p:spPr bwMode="auto">
              <a:xfrm rot="10800000">
                <a:off x="4357688" y="4537075"/>
                <a:ext cx="342900" cy="16351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550" name="Line 274"/>
              <p:cNvSpPr>
                <a:spLocks noChangeShapeType="1"/>
              </p:cNvSpPr>
              <p:nvPr/>
            </p:nvSpPr>
            <p:spPr bwMode="auto">
              <a:xfrm>
                <a:off x="3716338" y="4329113"/>
                <a:ext cx="225425" cy="230187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551" name="Line 275"/>
              <p:cNvSpPr>
                <a:spLocks noChangeShapeType="1"/>
              </p:cNvSpPr>
              <p:nvPr/>
            </p:nvSpPr>
            <p:spPr bwMode="auto">
              <a:xfrm>
                <a:off x="3952875" y="4546600"/>
                <a:ext cx="133350" cy="3651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552" name="Line 276"/>
              <p:cNvSpPr>
                <a:spLocks noChangeShapeType="1"/>
              </p:cNvSpPr>
              <p:nvPr/>
            </p:nvSpPr>
            <p:spPr bwMode="auto">
              <a:xfrm flipH="1">
                <a:off x="3676650" y="3846513"/>
                <a:ext cx="84138" cy="40640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553" name="Line 277"/>
              <p:cNvSpPr>
                <a:spLocks noChangeShapeType="1"/>
              </p:cNvSpPr>
              <p:nvPr/>
            </p:nvSpPr>
            <p:spPr bwMode="auto">
              <a:xfrm rot="10800000" flipH="1">
                <a:off x="3767138" y="4624388"/>
                <a:ext cx="323850" cy="34925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554" name="Oval 278"/>
              <p:cNvSpPr>
                <a:spLocks/>
              </p:cNvSpPr>
              <p:nvPr/>
            </p:nvSpPr>
            <p:spPr bwMode="auto">
              <a:xfrm rot="10800000" flipH="1">
                <a:off x="6165850" y="4062413"/>
                <a:ext cx="90488" cy="12065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sp>
            <p:nvSpPr>
              <p:cNvPr id="555" name="Oval 279"/>
              <p:cNvSpPr>
                <a:spLocks/>
              </p:cNvSpPr>
              <p:nvPr/>
            </p:nvSpPr>
            <p:spPr bwMode="auto">
              <a:xfrm rot="10800000" flipH="1">
                <a:off x="3079750" y="4346575"/>
                <a:ext cx="90488" cy="12065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sp>
            <p:nvSpPr>
              <p:cNvPr id="556" name="Oval 280"/>
              <p:cNvSpPr>
                <a:spLocks/>
              </p:cNvSpPr>
              <p:nvPr/>
            </p:nvSpPr>
            <p:spPr bwMode="auto">
              <a:xfrm rot="10800000" flipH="1">
                <a:off x="3490913" y="5114925"/>
                <a:ext cx="90487" cy="12065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sp>
            <p:nvSpPr>
              <p:cNvPr id="557" name="Oval 281"/>
              <p:cNvSpPr>
                <a:spLocks/>
              </p:cNvSpPr>
              <p:nvPr/>
            </p:nvSpPr>
            <p:spPr bwMode="auto">
              <a:xfrm rot="10800000" flipH="1">
                <a:off x="4965700" y="3757613"/>
                <a:ext cx="92075" cy="12065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sp>
            <p:nvSpPr>
              <p:cNvPr id="558" name="Oval 282"/>
              <p:cNvSpPr>
                <a:spLocks/>
              </p:cNvSpPr>
              <p:nvPr/>
            </p:nvSpPr>
            <p:spPr bwMode="auto">
              <a:xfrm rot="10800000" flipH="1">
                <a:off x="5126038" y="4884738"/>
                <a:ext cx="90487" cy="119062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sp>
            <p:nvSpPr>
              <p:cNvPr id="559" name="Oval 283"/>
              <p:cNvSpPr>
                <a:spLocks/>
              </p:cNvSpPr>
              <p:nvPr/>
            </p:nvSpPr>
            <p:spPr bwMode="auto">
              <a:xfrm rot="10800000" flipH="1">
                <a:off x="5592763" y="3779838"/>
                <a:ext cx="90487" cy="119062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sp>
            <p:nvSpPr>
              <p:cNvPr id="560" name="Oval 284"/>
              <p:cNvSpPr>
                <a:spLocks/>
              </p:cNvSpPr>
              <p:nvPr/>
            </p:nvSpPr>
            <p:spPr bwMode="auto">
              <a:xfrm rot="10800000" flipH="1">
                <a:off x="4038600" y="4924425"/>
                <a:ext cx="90488" cy="119063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sp>
            <p:nvSpPr>
              <p:cNvPr id="561" name="Oval 285"/>
              <p:cNvSpPr>
                <a:spLocks/>
              </p:cNvSpPr>
              <p:nvPr/>
            </p:nvSpPr>
            <p:spPr bwMode="auto">
              <a:xfrm rot="10800000" flipH="1">
                <a:off x="3938588" y="4827588"/>
                <a:ext cx="90487" cy="12065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sp>
            <p:nvSpPr>
              <p:cNvPr id="562" name="Oval 286"/>
              <p:cNvSpPr>
                <a:spLocks/>
              </p:cNvSpPr>
              <p:nvPr/>
            </p:nvSpPr>
            <p:spPr bwMode="auto">
              <a:xfrm rot="10800000" flipH="1">
                <a:off x="4567238" y="4113213"/>
                <a:ext cx="90487" cy="12065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sp>
            <p:nvSpPr>
              <p:cNvPr id="563" name="Oval 287"/>
              <p:cNvSpPr>
                <a:spLocks/>
              </p:cNvSpPr>
              <p:nvPr/>
            </p:nvSpPr>
            <p:spPr bwMode="auto">
              <a:xfrm rot="10800000" flipH="1">
                <a:off x="4225925" y="5259388"/>
                <a:ext cx="90488" cy="119062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sp>
            <p:nvSpPr>
              <p:cNvPr id="564" name="Oval 288"/>
              <p:cNvSpPr>
                <a:spLocks/>
              </p:cNvSpPr>
              <p:nvPr/>
            </p:nvSpPr>
            <p:spPr bwMode="auto">
              <a:xfrm rot="10800000" flipH="1">
                <a:off x="2946400" y="4779963"/>
                <a:ext cx="90488" cy="119062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sp>
            <p:nvSpPr>
              <p:cNvPr id="565" name="Oval 289"/>
              <p:cNvSpPr>
                <a:spLocks/>
              </p:cNvSpPr>
              <p:nvPr/>
            </p:nvSpPr>
            <p:spPr bwMode="auto">
              <a:xfrm rot="10800000" flipH="1">
                <a:off x="5776913" y="4475163"/>
                <a:ext cx="90487" cy="12065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sp>
            <p:nvSpPr>
              <p:cNvPr id="566" name="Oval 290"/>
              <p:cNvSpPr>
                <a:spLocks/>
              </p:cNvSpPr>
              <p:nvPr/>
            </p:nvSpPr>
            <p:spPr bwMode="auto">
              <a:xfrm rot="10800000" flipH="1">
                <a:off x="3106738" y="5403850"/>
                <a:ext cx="90487" cy="119063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sp>
            <p:nvSpPr>
              <p:cNvPr id="567" name="Oval 291"/>
              <p:cNvSpPr>
                <a:spLocks/>
              </p:cNvSpPr>
              <p:nvPr/>
            </p:nvSpPr>
            <p:spPr bwMode="auto">
              <a:xfrm rot="10800000" flipH="1">
                <a:off x="3349625" y="4079875"/>
                <a:ext cx="90488" cy="12065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sp>
            <p:nvSpPr>
              <p:cNvPr id="568" name="Oval 292"/>
              <p:cNvSpPr>
                <a:spLocks/>
              </p:cNvSpPr>
              <p:nvPr/>
            </p:nvSpPr>
            <p:spPr bwMode="auto">
              <a:xfrm rot="10800000" flipH="1">
                <a:off x="6151563" y="5327650"/>
                <a:ext cx="90487" cy="12065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sp>
            <p:nvSpPr>
              <p:cNvPr id="569" name="Oval 293"/>
              <p:cNvSpPr>
                <a:spLocks/>
              </p:cNvSpPr>
              <p:nvPr/>
            </p:nvSpPr>
            <p:spPr bwMode="auto">
              <a:xfrm rot="10800000" flipH="1">
                <a:off x="3810000" y="5403850"/>
                <a:ext cx="90488" cy="119063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sp>
            <p:nvSpPr>
              <p:cNvPr id="570" name="Line 294"/>
              <p:cNvSpPr>
                <a:spLocks noChangeShapeType="1"/>
              </p:cNvSpPr>
              <p:nvPr/>
            </p:nvSpPr>
            <p:spPr bwMode="auto">
              <a:xfrm rot="10800000" flipH="1">
                <a:off x="3040063" y="4660900"/>
                <a:ext cx="357187" cy="179388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571" name="Line 295"/>
              <p:cNvSpPr>
                <a:spLocks noChangeShapeType="1"/>
              </p:cNvSpPr>
              <p:nvPr/>
            </p:nvSpPr>
            <p:spPr bwMode="auto">
              <a:xfrm>
                <a:off x="3003550" y="5276850"/>
                <a:ext cx="136525" cy="142875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572" name="Line 296"/>
              <p:cNvSpPr>
                <a:spLocks noChangeShapeType="1"/>
              </p:cNvSpPr>
              <p:nvPr/>
            </p:nvSpPr>
            <p:spPr bwMode="auto">
              <a:xfrm flipH="1">
                <a:off x="3470275" y="4356100"/>
                <a:ext cx="160338" cy="25241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573" name="Line 297"/>
              <p:cNvSpPr>
                <a:spLocks noChangeShapeType="1"/>
              </p:cNvSpPr>
              <p:nvPr/>
            </p:nvSpPr>
            <p:spPr bwMode="auto">
              <a:xfrm rot="10800000">
                <a:off x="3408363" y="4175125"/>
                <a:ext cx="26987" cy="41910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574" name="Line 298"/>
              <p:cNvSpPr>
                <a:spLocks noChangeShapeType="1"/>
              </p:cNvSpPr>
              <p:nvPr/>
            </p:nvSpPr>
            <p:spPr bwMode="auto">
              <a:xfrm flipH="1">
                <a:off x="3181350" y="5175250"/>
                <a:ext cx="309563" cy="242888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575" name="Line 299"/>
              <p:cNvSpPr>
                <a:spLocks noChangeShapeType="1"/>
              </p:cNvSpPr>
              <p:nvPr/>
            </p:nvSpPr>
            <p:spPr bwMode="auto">
              <a:xfrm flipH="1">
                <a:off x="3117850" y="3948113"/>
                <a:ext cx="63500" cy="398462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576" name="Line 300"/>
              <p:cNvSpPr>
                <a:spLocks noChangeShapeType="1"/>
              </p:cNvSpPr>
              <p:nvPr/>
            </p:nvSpPr>
            <p:spPr bwMode="auto">
              <a:xfrm>
                <a:off x="3341688" y="5129213"/>
                <a:ext cx="153987" cy="28575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577" name="Line 301"/>
              <p:cNvSpPr>
                <a:spLocks noChangeShapeType="1"/>
              </p:cNvSpPr>
              <p:nvPr/>
            </p:nvSpPr>
            <p:spPr bwMode="auto">
              <a:xfrm>
                <a:off x="3241675" y="3941763"/>
                <a:ext cx="136525" cy="147637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578" name="Line 302"/>
              <p:cNvSpPr>
                <a:spLocks noChangeShapeType="1"/>
              </p:cNvSpPr>
              <p:nvPr/>
            </p:nvSpPr>
            <p:spPr bwMode="auto">
              <a:xfrm flipH="1">
                <a:off x="3252788" y="3817938"/>
                <a:ext cx="468312" cy="7620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579" name="Line 303"/>
              <p:cNvSpPr>
                <a:spLocks noChangeShapeType="1"/>
              </p:cNvSpPr>
              <p:nvPr/>
            </p:nvSpPr>
            <p:spPr bwMode="auto">
              <a:xfrm rot="10800000">
                <a:off x="3768725" y="5187950"/>
                <a:ext cx="49213" cy="257175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580" name="Line 304"/>
              <p:cNvSpPr>
                <a:spLocks noChangeShapeType="1"/>
              </p:cNvSpPr>
              <p:nvPr/>
            </p:nvSpPr>
            <p:spPr bwMode="auto">
              <a:xfrm rot="10800000">
                <a:off x="3732213" y="4664075"/>
                <a:ext cx="204787" cy="223838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581" name="Line 305"/>
              <p:cNvSpPr>
                <a:spLocks noChangeShapeType="1"/>
              </p:cNvSpPr>
              <p:nvPr/>
            </p:nvSpPr>
            <p:spPr bwMode="auto">
              <a:xfrm flipH="1">
                <a:off x="3897313" y="5218113"/>
                <a:ext cx="41275" cy="244475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582" name="Line 306"/>
              <p:cNvSpPr>
                <a:spLocks noChangeShapeType="1"/>
              </p:cNvSpPr>
              <p:nvPr/>
            </p:nvSpPr>
            <p:spPr bwMode="auto">
              <a:xfrm flipH="1">
                <a:off x="3963988" y="4941888"/>
                <a:ext cx="15875" cy="173037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583" name="Line 307"/>
              <p:cNvSpPr>
                <a:spLocks noChangeShapeType="1"/>
              </p:cNvSpPr>
              <p:nvPr/>
            </p:nvSpPr>
            <p:spPr bwMode="auto">
              <a:xfrm rot="10800000">
                <a:off x="3471863" y="4668838"/>
                <a:ext cx="444500" cy="47625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584" name="Line 308"/>
              <p:cNvSpPr>
                <a:spLocks noChangeShapeType="1"/>
              </p:cNvSpPr>
              <p:nvPr/>
            </p:nvSpPr>
            <p:spPr bwMode="auto">
              <a:xfrm rot="10800000" flipH="1">
                <a:off x="3581400" y="5145088"/>
                <a:ext cx="136525" cy="36512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585" name="Line 309"/>
              <p:cNvSpPr>
                <a:spLocks noChangeShapeType="1"/>
              </p:cNvSpPr>
              <p:nvPr/>
            </p:nvSpPr>
            <p:spPr bwMode="auto">
              <a:xfrm rot="10800000">
                <a:off x="4002088" y="5192713"/>
                <a:ext cx="223837" cy="12700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586" name="Line 310"/>
              <p:cNvSpPr>
                <a:spLocks noChangeShapeType="1"/>
              </p:cNvSpPr>
              <p:nvPr/>
            </p:nvSpPr>
            <p:spPr bwMode="auto">
              <a:xfrm rot="10800000">
                <a:off x="3814763" y="5114925"/>
                <a:ext cx="98425" cy="4921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587" name="Line 311"/>
              <p:cNvSpPr>
                <a:spLocks noChangeShapeType="1"/>
              </p:cNvSpPr>
              <p:nvPr/>
            </p:nvSpPr>
            <p:spPr bwMode="auto">
              <a:xfrm>
                <a:off x="3460750" y="4713288"/>
                <a:ext cx="66675" cy="415925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588" name="Line 312"/>
              <p:cNvSpPr>
                <a:spLocks noChangeShapeType="1"/>
              </p:cNvSpPr>
              <p:nvPr/>
            </p:nvSpPr>
            <p:spPr bwMode="auto">
              <a:xfrm rot="10800000" flipH="1">
                <a:off x="4278313" y="4968875"/>
                <a:ext cx="107950" cy="287338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589" name="Line 313"/>
              <p:cNvSpPr>
                <a:spLocks noChangeShapeType="1"/>
              </p:cNvSpPr>
              <p:nvPr/>
            </p:nvSpPr>
            <p:spPr bwMode="auto">
              <a:xfrm rot="10800000">
                <a:off x="4027488" y="4911725"/>
                <a:ext cx="19050" cy="3651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590" name="Line 314"/>
              <p:cNvSpPr>
                <a:spLocks noChangeShapeType="1"/>
              </p:cNvSpPr>
              <p:nvPr/>
            </p:nvSpPr>
            <p:spPr bwMode="auto">
              <a:xfrm rot="10800000">
                <a:off x="4113213" y="5037138"/>
                <a:ext cx="115887" cy="239712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591" name="Line 315"/>
              <p:cNvSpPr>
                <a:spLocks noChangeShapeType="1"/>
              </p:cNvSpPr>
              <p:nvPr/>
            </p:nvSpPr>
            <p:spPr bwMode="auto">
              <a:xfrm flipH="1">
                <a:off x="4022725" y="4664075"/>
                <a:ext cx="95250" cy="206375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592" name="Line 316"/>
              <p:cNvSpPr>
                <a:spLocks noChangeShapeType="1"/>
              </p:cNvSpPr>
              <p:nvPr/>
            </p:nvSpPr>
            <p:spPr bwMode="auto">
              <a:xfrm rot="10800000" flipH="1">
                <a:off x="3194050" y="5462588"/>
                <a:ext cx="612775" cy="1270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593" name="Oval 317"/>
              <p:cNvSpPr>
                <a:spLocks/>
              </p:cNvSpPr>
              <p:nvPr/>
            </p:nvSpPr>
            <p:spPr bwMode="auto">
              <a:xfrm rot="10800000">
                <a:off x="5672138" y="4171950"/>
                <a:ext cx="115887" cy="10795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sp>
            <p:nvSpPr>
              <p:cNvPr id="594" name="Oval 318"/>
              <p:cNvSpPr>
                <a:spLocks/>
              </p:cNvSpPr>
              <p:nvPr/>
            </p:nvSpPr>
            <p:spPr bwMode="auto">
              <a:xfrm rot="10800000">
                <a:off x="5602288" y="5454650"/>
                <a:ext cx="115887" cy="10795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sp>
            <p:nvSpPr>
              <p:cNvPr id="595" name="Oval 319"/>
              <p:cNvSpPr>
                <a:spLocks/>
              </p:cNvSpPr>
              <p:nvPr/>
            </p:nvSpPr>
            <p:spPr bwMode="auto">
              <a:xfrm rot="10800000">
                <a:off x="5356225" y="5400675"/>
                <a:ext cx="115888" cy="10795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sp>
            <p:nvSpPr>
              <p:cNvPr id="596" name="Oval 320"/>
              <p:cNvSpPr>
                <a:spLocks/>
              </p:cNvSpPr>
              <p:nvPr/>
            </p:nvSpPr>
            <p:spPr bwMode="auto">
              <a:xfrm rot="10800000">
                <a:off x="4811713" y="5400675"/>
                <a:ext cx="117475" cy="10795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sp>
            <p:nvSpPr>
              <p:cNvPr id="597" name="Oval 321"/>
              <p:cNvSpPr>
                <a:spLocks/>
              </p:cNvSpPr>
              <p:nvPr/>
            </p:nvSpPr>
            <p:spPr bwMode="auto">
              <a:xfrm rot="10800000">
                <a:off x="5422900" y="4213225"/>
                <a:ext cx="115888" cy="109538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sp>
            <p:nvSpPr>
              <p:cNvPr id="598" name="Oval 322"/>
              <p:cNvSpPr>
                <a:spLocks/>
              </p:cNvSpPr>
              <p:nvPr/>
            </p:nvSpPr>
            <p:spPr bwMode="auto">
              <a:xfrm rot="10800000">
                <a:off x="4014788" y="4022725"/>
                <a:ext cx="117475" cy="10795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sp>
            <p:nvSpPr>
              <p:cNvPr id="599" name="Oval 323"/>
              <p:cNvSpPr>
                <a:spLocks/>
              </p:cNvSpPr>
              <p:nvPr/>
            </p:nvSpPr>
            <p:spPr bwMode="auto">
              <a:xfrm rot="10800000">
                <a:off x="3702050" y="5080000"/>
                <a:ext cx="115888" cy="10795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sp>
            <p:nvSpPr>
              <p:cNvPr id="600" name="Oval 324"/>
              <p:cNvSpPr>
                <a:spLocks/>
              </p:cNvSpPr>
              <p:nvPr/>
            </p:nvSpPr>
            <p:spPr bwMode="auto">
              <a:xfrm rot="10800000">
                <a:off x="4779963" y="5138738"/>
                <a:ext cx="115887" cy="109537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sp>
            <p:nvSpPr>
              <p:cNvPr id="601" name="Oval 325"/>
              <p:cNvSpPr>
                <a:spLocks/>
              </p:cNvSpPr>
              <p:nvPr/>
            </p:nvSpPr>
            <p:spPr bwMode="auto">
              <a:xfrm rot="10800000">
                <a:off x="6313488" y="3681413"/>
                <a:ext cx="115887" cy="10795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sp>
            <p:nvSpPr>
              <p:cNvPr id="602" name="Oval 326"/>
              <p:cNvSpPr>
                <a:spLocks/>
              </p:cNvSpPr>
              <p:nvPr/>
            </p:nvSpPr>
            <p:spPr bwMode="auto">
              <a:xfrm rot="10800000">
                <a:off x="4779963" y="4881563"/>
                <a:ext cx="115887" cy="10795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sp>
            <p:nvSpPr>
              <p:cNvPr id="603" name="Oval 327"/>
              <p:cNvSpPr>
                <a:spLocks/>
              </p:cNvSpPr>
              <p:nvPr/>
            </p:nvSpPr>
            <p:spPr bwMode="auto">
              <a:xfrm rot="10800000">
                <a:off x="3652838" y="4576763"/>
                <a:ext cx="117475" cy="10795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sp>
            <p:nvSpPr>
              <p:cNvPr id="604" name="Oval 328"/>
              <p:cNvSpPr>
                <a:spLocks/>
              </p:cNvSpPr>
              <p:nvPr/>
            </p:nvSpPr>
            <p:spPr bwMode="auto">
              <a:xfrm rot="10800000">
                <a:off x="5808663" y="5138738"/>
                <a:ext cx="115887" cy="109537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sp>
            <p:nvSpPr>
              <p:cNvPr id="605" name="Oval 329"/>
              <p:cNvSpPr>
                <a:spLocks/>
              </p:cNvSpPr>
              <p:nvPr/>
            </p:nvSpPr>
            <p:spPr bwMode="auto">
              <a:xfrm rot="10800000">
                <a:off x="3849688" y="4471988"/>
                <a:ext cx="115887" cy="109537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sp>
            <p:nvSpPr>
              <p:cNvPr id="606" name="Oval 330"/>
              <p:cNvSpPr>
                <a:spLocks/>
              </p:cNvSpPr>
              <p:nvPr/>
            </p:nvSpPr>
            <p:spPr bwMode="auto">
              <a:xfrm rot="10800000">
                <a:off x="3232150" y="5060950"/>
                <a:ext cx="117475" cy="10795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sp>
            <p:nvSpPr>
              <p:cNvPr id="607" name="Oval 331"/>
              <p:cNvSpPr>
                <a:spLocks/>
              </p:cNvSpPr>
              <p:nvPr/>
            </p:nvSpPr>
            <p:spPr bwMode="auto">
              <a:xfrm rot="10800000">
                <a:off x="3143250" y="3843338"/>
                <a:ext cx="117475" cy="10795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sp>
            <p:nvSpPr>
              <p:cNvPr id="608" name="Line 332"/>
              <p:cNvSpPr>
                <a:spLocks noChangeShapeType="1"/>
              </p:cNvSpPr>
              <p:nvPr/>
            </p:nvSpPr>
            <p:spPr bwMode="auto">
              <a:xfrm>
                <a:off x="5186363" y="4987925"/>
                <a:ext cx="136525" cy="15081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609" name="Line 333"/>
              <p:cNvSpPr>
                <a:spLocks noChangeShapeType="1"/>
              </p:cNvSpPr>
              <p:nvPr/>
            </p:nvSpPr>
            <p:spPr bwMode="auto">
              <a:xfrm>
                <a:off x="5900738" y="5229225"/>
                <a:ext cx="241300" cy="141288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610" name="Line 334"/>
              <p:cNvSpPr>
                <a:spLocks noChangeShapeType="1"/>
              </p:cNvSpPr>
              <p:nvPr/>
            </p:nvSpPr>
            <p:spPr bwMode="auto">
              <a:xfrm rot="10800000" flipH="1">
                <a:off x="5664200" y="5200650"/>
                <a:ext cx="138113" cy="25400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611" name="Line 335"/>
              <p:cNvSpPr>
                <a:spLocks noChangeShapeType="1"/>
              </p:cNvSpPr>
              <p:nvPr/>
            </p:nvSpPr>
            <p:spPr bwMode="auto">
              <a:xfrm>
                <a:off x="5470525" y="5453063"/>
                <a:ext cx="128588" cy="58737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612" name="Line 336"/>
              <p:cNvSpPr>
                <a:spLocks noChangeShapeType="1"/>
              </p:cNvSpPr>
              <p:nvPr/>
            </p:nvSpPr>
            <p:spPr bwMode="auto">
              <a:xfrm rot="10800000" flipH="1">
                <a:off x="5673725" y="4926013"/>
                <a:ext cx="290513" cy="4762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613" name="Line 337"/>
              <p:cNvSpPr>
                <a:spLocks noChangeShapeType="1"/>
              </p:cNvSpPr>
              <p:nvPr/>
            </p:nvSpPr>
            <p:spPr bwMode="auto">
              <a:xfrm>
                <a:off x="5338763" y="5248275"/>
                <a:ext cx="71437" cy="15081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614" name="Line 338"/>
              <p:cNvSpPr>
                <a:spLocks noChangeShapeType="1"/>
              </p:cNvSpPr>
              <p:nvPr/>
            </p:nvSpPr>
            <p:spPr bwMode="auto">
              <a:xfrm rot="10800000">
                <a:off x="5837238" y="4606925"/>
                <a:ext cx="166687" cy="25876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615" name="Line 339"/>
              <p:cNvSpPr>
                <a:spLocks noChangeShapeType="1"/>
              </p:cNvSpPr>
              <p:nvPr/>
            </p:nvSpPr>
            <p:spPr bwMode="auto">
              <a:xfrm flipH="1">
                <a:off x="5270500" y="5195888"/>
                <a:ext cx="541338" cy="3175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616" name="Line 340"/>
              <p:cNvSpPr>
                <a:spLocks noChangeShapeType="1"/>
              </p:cNvSpPr>
              <p:nvPr/>
            </p:nvSpPr>
            <p:spPr bwMode="auto">
              <a:xfrm rot="10800000" flipH="1">
                <a:off x="4897438" y="4995863"/>
                <a:ext cx="238125" cy="198437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617" name="Line 341"/>
              <p:cNvSpPr>
                <a:spLocks noChangeShapeType="1"/>
              </p:cNvSpPr>
              <p:nvPr/>
            </p:nvSpPr>
            <p:spPr bwMode="auto">
              <a:xfrm rot="10800000" flipH="1">
                <a:off x="4895850" y="4935538"/>
                <a:ext cx="217488" cy="1587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618" name="Line 342"/>
              <p:cNvSpPr>
                <a:spLocks noChangeShapeType="1"/>
              </p:cNvSpPr>
              <p:nvPr/>
            </p:nvSpPr>
            <p:spPr bwMode="auto">
              <a:xfrm>
                <a:off x="4843463" y="5241925"/>
                <a:ext cx="22225" cy="15716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619" name="Line 343"/>
              <p:cNvSpPr>
                <a:spLocks noChangeShapeType="1"/>
              </p:cNvSpPr>
              <p:nvPr/>
            </p:nvSpPr>
            <p:spPr bwMode="auto">
              <a:xfrm rot="10800000" flipH="1">
                <a:off x="4891088" y="5005388"/>
                <a:ext cx="260350" cy="422275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620" name="Line 344"/>
              <p:cNvSpPr>
                <a:spLocks noChangeShapeType="1"/>
              </p:cNvSpPr>
              <p:nvPr/>
            </p:nvSpPr>
            <p:spPr bwMode="auto">
              <a:xfrm rot="10800000">
                <a:off x="5180013" y="5427663"/>
                <a:ext cx="174625" cy="3175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621" name="Line 345"/>
              <p:cNvSpPr>
                <a:spLocks noChangeShapeType="1"/>
              </p:cNvSpPr>
              <p:nvPr/>
            </p:nvSpPr>
            <p:spPr bwMode="auto">
              <a:xfrm rot="10800000" flipH="1">
                <a:off x="5232400" y="4935538"/>
                <a:ext cx="330200" cy="1587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622" name="Line 346"/>
              <p:cNvSpPr>
                <a:spLocks noChangeShapeType="1"/>
              </p:cNvSpPr>
              <p:nvPr/>
            </p:nvSpPr>
            <p:spPr bwMode="auto">
              <a:xfrm rot="10800000" flipH="1">
                <a:off x="4930775" y="5408613"/>
                <a:ext cx="146050" cy="33337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623" name="Line 347"/>
              <p:cNvSpPr>
                <a:spLocks noChangeShapeType="1"/>
              </p:cNvSpPr>
              <p:nvPr/>
            </p:nvSpPr>
            <p:spPr bwMode="auto">
              <a:xfrm flipH="1">
                <a:off x="5172075" y="5241925"/>
                <a:ext cx="128588" cy="134938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624" name="Line 348"/>
              <p:cNvSpPr>
                <a:spLocks noChangeShapeType="1"/>
              </p:cNvSpPr>
              <p:nvPr/>
            </p:nvSpPr>
            <p:spPr bwMode="auto">
              <a:xfrm flipH="1">
                <a:off x="4286250" y="4965700"/>
                <a:ext cx="506413" cy="320675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625" name="Line 349"/>
              <p:cNvSpPr>
                <a:spLocks noChangeShapeType="1"/>
              </p:cNvSpPr>
              <p:nvPr/>
            </p:nvSpPr>
            <p:spPr bwMode="auto">
              <a:xfrm rot="10800000" flipH="1">
                <a:off x="4572000" y="5214938"/>
                <a:ext cx="211138" cy="180975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626" name="Line 350"/>
              <p:cNvSpPr>
                <a:spLocks noChangeShapeType="1"/>
              </p:cNvSpPr>
              <p:nvPr/>
            </p:nvSpPr>
            <p:spPr bwMode="auto">
              <a:xfrm rot="10800000" flipH="1">
                <a:off x="4302125" y="5200650"/>
                <a:ext cx="474663" cy="11906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627" name="Line 351"/>
              <p:cNvSpPr>
                <a:spLocks noChangeShapeType="1"/>
              </p:cNvSpPr>
              <p:nvPr/>
            </p:nvSpPr>
            <p:spPr bwMode="auto">
              <a:xfrm rot="10800000" flipH="1">
                <a:off x="5372100" y="4962525"/>
                <a:ext cx="198438" cy="18415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628" name="Line 352"/>
              <p:cNvSpPr>
                <a:spLocks noChangeShapeType="1"/>
              </p:cNvSpPr>
              <p:nvPr/>
            </p:nvSpPr>
            <p:spPr bwMode="auto">
              <a:xfrm rot="10800000">
                <a:off x="5656263" y="4938713"/>
                <a:ext cx="163512" cy="211137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629" name="Oval 353"/>
              <p:cNvSpPr>
                <a:spLocks/>
              </p:cNvSpPr>
              <p:nvPr/>
            </p:nvSpPr>
            <p:spPr bwMode="auto">
              <a:xfrm flipH="1">
                <a:off x="6321425" y="4894263"/>
                <a:ext cx="115888" cy="107950"/>
              </a:xfrm>
              <a:prstGeom prst="ellipse">
                <a:avLst/>
              </a:prstGeom>
              <a:solidFill>
                <a:srgbClr val="339966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sp>
            <p:nvSpPr>
              <p:cNvPr id="630" name="Oval 354"/>
              <p:cNvSpPr>
                <a:spLocks/>
              </p:cNvSpPr>
              <p:nvPr/>
            </p:nvSpPr>
            <p:spPr bwMode="auto">
              <a:xfrm flipH="1">
                <a:off x="6000750" y="3956050"/>
                <a:ext cx="115888" cy="107950"/>
              </a:xfrm>
              <a:prstGeom prst="ellipse">
                <a:avLst/>
              </a:prstGeom>
              <a:solidFill>
                <a:srgbClr val="339966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sp>
            <p:nvSpPr>
              <p:cNvPr id="631" name="Oval 355"/>
              <p:cNvSpPr>
                <a:spLocks/>
              </p:cNvSpPr>
              <p:nvPr/>
            </p:nvSpPr>
            <p:spPr bwMode="auto">
              <a:xfrm flipH="1">
                <a:off x="4194175" y="5599113"/>
                <a:ext cx="117475" cy="107950"/>
              </a:xfrm>
              <a:prstGeom prst="ellipse">
                <a:avLst/>
              </a:prstGeom>
              <a:solidFill>
                <a:srgbClr val="339966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sp>
            <p:nvSpPr>
              <p:cNvPr id="632" name="Oval 356"/>
              <p:cNvSpPr>
                <a:spLocks/>
              </p:cNvSpPr>
              <p:nvPr/>
            </p:nvSpPr>
            <p:spPr bwMode="auto">
              <a:xfrm flipH="1">
                <a:off x="6376988" y="3986213"/>
                <a:ext cx="115887" cy="109537"/>
              </a:xfrm>
              <a:prstGeom prst="ellipse">
                <a:avLst/>
              </a:prstGeom>
              <a:solidFill>
                <a:srgbClr val="339966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sp>
            <p:nvSpPr>
              <p:cNvPr id="633" name="Oval 357"/>
              <p:cNvSpPr>
                <a:spLocks/>
              </p:cNvSpPr>
              <p:nvPr/>
            </p:nvSpPr>
            <p:spPr bwMode="auto">
              <a:xfrm flipH="1">
                <a:off x="5273675" y="5138738"/>
                <a:ext cx="117475" cy="107950"/>
              </a:xfrm>
              <a:prstGeom prst="ellipse">
                <a:avLst/>
              </a:prstGeom>
              <a:solidFill>
                <a:srgbClr val="339966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sp>
            <p:nvSpPr>
              <p:cNvPr id="634" name="Oval 358"/>
              <p:cNvSpPr>
                <a:spLocks/>
              </p:cNvSpPr>
              <p:nvPr/>
            </p:nvSpPr>
            <p:spPr bwMode="auto">
              <a:xfrm flipH="1">
                <a:off x="3608388" y="4248150"/>
                <a:ext cx="115887" cy="107950"/>
              </a:xfrm>
              <a:prstGeom prst="ellipse">
                <a:avLst/>
              </a:prstGeom>
              <a:solidFill>
                <a:srgbClr val="339966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sp>
            <p:nvSpPr>
              <p:cNvPr id="635" name="Oval 359"/>
              <p:cNvSpPr>
                <a:spLocks/>
              </p:cNvSpPr>
              <p:nvPr/>
            </p:nvSpPr>
            <p:spPr bwMode="auto">
              <a:xfrm flipH="1">
                <a:off x="2905125" y="5189538"/>
                <a:ext cx="115888" cy="109537"/>
              </a:xfrm>
              <a:prstGeom prst="ellipse">
                <a:avLst/>
              </a:prstGeom>
              <a:solidFill>
                <a:srgbClr val="339966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sp>
            <p:nvSpPr>
              <p:cNvPr id="636" name="Oval 360"/>
              <p:cNvSpPr>
                <a:spLocks/>
              </p:cNvSpPr>
              <p:nvPr/>
            </p:nvSpPr>
            <p:spPr bwMode="auto">
              <a:xfrm flipH="1">
                <a:off x="5191125" y="4237038"/>
                <a:ext cx="115888" cy="107950"/>
              </a:xfrm>
              <a:prstGeom prst="ellipse">
                <a:avLst/>
              </a:prstGeom>
              <a:solidFill>
                <a:srgbClr val="339966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sp>
            <p:nvSpPr>
              <p:cNvPr id="637" name="Oval 361"/>
              <p:cNvSpPr>
                <a:spLocks/>
              </p:cNvSpPr>
              <p:nvPr/>
            </p:nvSpPr>
            <p:spPr bwMode="auto">
              <a:xfrm flipH="1">
                <a:off x="5424488" y="4475163"/>
                <a:ext cx="115887" cy="107950"/>
              </a:xfrm>
              <a:prstGeom prst="ellipse">
                <a:avLst/>
              </a:prstGeom>
              <a:solidFill>
                <a:srgbClr val="339966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sp>
            <p:nvSpPr>
              <p:cNvPr id="638" name="Oval 362"/>
              <p:cNvSpPr>
                <a:spLocks/>
              </p:cNvSpPr>
              <p:nvPr/>
            </p:nvSpPr>
            <p:spPr bwMode="auto">
              <a:xfrm flipH="1">
                <a:off x="6453188" y="4213225"/>
                <a:ext cx="115887" cy="109538"/>
              </a:xfrm>
              <a:prstGeom prst="ellipse">
                <a:avLst/>
              </a:prstGeom>
              <a:solidFill>
                <a:srgbClr val="339966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sp>
            <p:nvSpPr>
              <p:cNvPr id="639" name="Oval 363"/>
              <p:cNvSpPr>
                <a:spLocks/>
              </p:cNvSpPr>
              <p:nvPr/>
            </p:nvSpPr>
            <p:spPr bwMode="auto">
              <a:xfrm flipH="1">
                <a:off x="5918200" y="4213225"/>
                <a:ext cx="115888" cy="109538"/>
              </a:xfrm>
              <a:prstGeom prst="ellipse">
                <a:avLst/>
              </a:prstGeom>
              <a:solidFill>
                <a:srgbClr val="339966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sp>
            <p:nvSpPr>
              <p:cNvPr id="640" name="Oval 364"/>
              <p:cNvSpPr>
                <a:spLocks/>
              </p:cNvSpPr>
              <p:nvPr/>
            </p:nvSpPr>
            <p:spPr bwMode="auto">
              <a:xfrm flipH="1">
                <a:off x="4700588" y="4657725"/>
                <a:ext cx="117475" cy="107950"/>
              </a:xfrm>
              <a:prstGeom prst="ellipse">
                <a:avLst/>
              </a:prstGeom>
              <a:solidFill>
                <a:srgbClr val="339966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sp>
            <p:nvSpPr>
              <p:cNvPr id="641" name="Oval 365"/>
              <p:cNvSpPr>
                <a:spLocks/>
              </p:cNvSpPr>
              <p:nvPr/>
            </p:nvSpPr>
            <p:spPr bwMode="auto">
              <a:xfrm flipH="1">
                <a:off x="4349750" y="4870450"/>
                <a:ext cx="117475" cy="107950"/>
              </a:xfrm>
              <a:prstGeom prst="ellipse">
                <a:avLst/>
              </a:prstGeom>
              <a:solidFill>
                <a:srgbClr val="339966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sp>
            <p:nvSpPr>
              <p:cNvPr id="642" name="Line 366"/>
              <p:cNvSpPr>
                <a:spLocks noChangeShapeType="1"/>
              </p:cNvSpPr>
              <p:nvPr/>
            </p:nvSpPr>
            <p:spPr bwMode="auto">
              <a:xfrm rot="10800000" flipH="1">
                <a:off x="5830888" y="4322763"/>
                <a:ext cx="136525" cy="150812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643" name="Line 367"/>
              <p:cNvSpPr>
                <a:spLocks noChangeShapeType="1"/>
              </p:cNvSpPr>
              <p:nvPr/>
            </p:nvSpPr>
            <p:spPr bwMode="auto">
              <a:xfrm rot="10800000">
                <a:off x="6467475" y="4075113"/>
                <a:ext cx="15875" cy="14605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644" name="Line 368"/>
              <p:cNvSpPr>
                <a:spLocks noChangeShapeType="1"/>
              </p:cNvSpPr>
              <p:nvPr/>
            </p:nvSpPr>
            <p:spPr bwMode="auto">
              <a:xfrm>
                <a:off x="6370638" y="3776663"/>
                <a:ext cx="57150" cy="206375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645" name="Line 369"/>
              <p:cNvSpPr>
                <a:spLocks noChangeShapeType="1"/>
              </p:cNvSpPr>
              <p:nvPr/>
            </p:nvSpPr>
            <p:spPr bwMode="auto">
              <a:xfrm rot="10800000" flipH="1">
                <a:off x="6115050" y="3754438"/>
                <a:ext cx="214313" cy="25400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646" name="Line 370"/>
              <p:cNvSpPr>
                <a:spLocks noChangeShapeType="1"/>
              </p:cNvSpPr>
              <p:nvPr/>
            </p:nvSpPr>
            <p:spPr bwMode="auto">
              <a:xfrm rot="10800000" flipH="1">
                <a:off x="6013450" y="4140200"/>
                <a:ext cx="161925" cy="15716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647" name="Line 371"/>
              <p:cNvSpPr>
                <a:spLocks noChangeShapeType="1"/>
              </p:cNvSpPr>
              <p:nvPr/>
            </p:nvSpPr>
            <p:spPr bwMode="auto">
              <a:xfrm rot="10800000" flipH="1">
                <a:off x="5983288" y="4062413"/>
                <a:ext cx="71437" cy="150812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648" name="Line 372"/>
              <p:cNvSpPr>
                <a:spLocks noChangeShapeType="1"/>
              </p:cNvSpPr>
              <p:nvPr/>
            </p:nvSpPr>
            <p:spPr bwMode="auto">
              <a:xfrm rot="10800000">
                <a:off x="6243638" y="4140200"/>
                <a:ext cx="204787" cy="117475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649" name="Line 373"/>
              <p:cNvSpPr>
                <a:spLocks noChangeShapeType="1"/>
              </p:cNvSpPr>
              <p:nvPr/>
            </p:nvSpPr>
            <p:spPr bwMode="auto">
              <a:xfrm>
                <a:off x="5789613" y="4241800"/>
                <a:ext cx="125412" cy="22225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650" name="Line 374"/>
              <p:cNvSpPr>
                <a:spLocks noChangeShapeType="1"/>
              </p:cNvSpPr>
              <p:nvPr/>
            </p:nvSpPr>
            <p:spPr bwMode="auto">
              <a:xfrm rot="10800000" flipH="1">
                <a:off x="5541963" y="4225925"/>
                <a:ext cx="128587" cy="4445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651" name="Line 375"/>
              <p:cNvSpPr>
                <a:spLocks noChangeShapeType="1"/>
              </p:cNvSpPr>
              <p:nvPr/>
            </p:nvSpPr>
            <p:spPr bwMode="auto">
              <a:xfrm>
                <a:off x="5540375" y="4529138"/>
                <a:ext cx="217488" cy="1587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652" name="Line 376"/>
              <p:cNvSpPr>
                <a:spLocks noChangeShapeType="1"/>
              </p:cNvSpPr>
              <p:nvPr/>
            </p:nvSpPr>
            <p:spPr bwMode="auto">
              <a:xfrm rot="10800000">
                <a:off x="5291138" y="3886200"/>
                <a:ext cx="196850" cy="333375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653" name="Line 377"/>
              <p:cNvSpPr>
                <a:spLocks noChangeShapeType="1"/>
              </p:cNvSpPr>
              <p:nvPr/>
            </p:nvSpPr>
            <p:spPr bwMode="auto">
              <a:xfrm>
                <a:off x="5621338" y="3894138"/>
                <a:ext cx="60325" cy="288925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654" name="Line 378"/>
              <p:cNvSpPr>
                <a:spLocks noChangeShapeType="1"/>
              </p:cNvSpPr>
              <p:nvPr/>
            </p:nvSpPr>
            <p:spPr bwMode="auto">
              <a:xfrm rot="10800000">
                <a:off x="5667375" y="3865563"/>
                <a:ext cx="331788" cy="13970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655" name="Line 379"/>
              <p:cNvSpPr>
                <a:spLocks noChangeShapeType="1"/>
              </p:cNvSpPr>
              <p:nvPr/>
            </p:nvSpPr>
            <p:spPr bwMode="auto">
              <a:xfrm>
                <a:off x="5876925" y="4529138"/>
                <a:ext cx="330200" cy="1587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656" name="Line 380"/>
              <p:cNvSpPr>
                <a:spLocks noChangeShapeType="1"/>
              </p:cNvSpPr>
              <p:nvPr/>
            </p:nvSpPr>
            <p:spPr bwMode="auto">
              <a:xfrm>
                <a:off x="5313363" y="3848100"/>
                <a:ext cx="279400" cy="476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657" name="Line 381"/>
              <p:cNvSpPr>
                <a:spLocks noChangeShapeType="1"/>
              </p:cNvSpPr>
              <p:nvPr/>
            </p:nvSpPr>
            <p:spPr bwMode="auto">
              <a:xfrm rot="10800000">
                <a:off x="5635625" y="3889375"/>
                <a:ext cx="309563" cy="33020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658" name="Line 382"/>
              <p:cNvSpPr>
                <a:spLocks noChangeShapeType="1"/>
              </p:cNvSpPr>
              <p:nvPr/>
            </p:nvSpPr>
            <p:spPr bwMode="auto">
              <a:xfrm rot="10800000">
                <a:off x="5297488" y="4322763"/>
                <a:ext cx="139700" cy="173037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659" name="Line 383"/>
              <p:cNvSpPr>
                <a:spLocks noChangeShapeType="1"/>
              </p:cNvSpPr>
              <p:nvPr/>
            </p:nvSpPr>
            <p:spPr bwMode="auto">
              <a:xfrm>
                <a:off x="5040313" y="3827463"/>
                <a:ext cx="163512" cy="14287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660" name="Line 384"/>
              <p:cNvSpPr>
                <a:spLocks noChangeShapeType="1"/>
              </p:cNvSpPr>
              <p:nvPr/>
            </p:nvSpPr>
            <p:spPr bwMode="auto">
              <a:xfrm rot="10800000" flipH="1">
                <a:off x="5308600" y="4284663"/>
                <a:ext cx="122238" cy="4762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661" name="Line 385"/>
              <p:cNvSpPr>
                <a:spLocks noChangeShapeType="1"/>
              </p:cNvSpPr>
              <p:nvPr/>
            </p:nvSpPr>
            <p:spPr bwMode="auto">
              <a:xfrm>
                <a:off x="6016625" y="4318000"/>
                <a:ext cx="198438" cy="18415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662" name="Line 386"/>
              <p:cNvSpPr>
                <a:spLocks noChangeShapeType="1"/>
              </p:cNvSpPr>
              <p:nvPr/>
            </p:nvSpPr>
            <p:spPr bwMode="auto">
              <a:xfrm flipH="1">
                <a:off x="6291263" y="4311650"/>
                <a:ext cx="173037" cy="18256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663" name="Line 387"/>
              <p:cNvSpPr>
                <a:spLocks noChangeShapeType="1"/>
              </p:cNvSpPr>
              <p:nvPr/>
            </p:nvSpPr>
            <p:spPr bwMode="auto">
              <a:xfrm rot="10800000">
                <a:off x="6051550" y="4935538"/>
                <a:ext cx="261938" cy="20637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664" name="Line 388"/>
              <p:cNvSpPr>
                <a:spLocks noChangeShapeType="1"/>
              </p:cNvSpPr>
              <p:nvPr/>
            </p:nvSpPr>
            <p:spPr bwMode="auto">
              <a:xfrm rot="10800000" flipH="1">
                <a:off x="6227763" y="5002213"/>
                <a:ext cx="128587" cy="334962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665" name="Line 389"/>
              <p:cNvSpPr>
                <a:spLocks noChangeShapeType="1"/>
              </p:cNvSpPr>
              <p:nvPr/>
            </p:nvSpPr>
            <p:spPr bwMode="auto">
              <a:xfrm flipH="1">
                <a:off x="2965450" y="4913313"/>
                <a:ext cx="19050" cy="282575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666" name="Line 390"/>
              <p:cNvSpPr>
                <a:spLocks noChangeShapeType="1"/>
              </p:cNvSpPr>
              <p:nvPr/>
            </p:nvSpPr>
            <p:spPr bwMode="auto">
              <a:xfrm flipH="1">
                <a:off x="3003550" y="4460875"/>
                <a:ext cx="109538" cy="344488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667" name="Line 391"/>
              <p:cNvSpPr>
                <a:spLocks noChangeShapeType="1"/>
              </p:cNvSpPr>
              <p:nvPr/>
            </p:nvSpPr>
            <p:spPr bwMode="auto">
              <a:xfrm flipH="1">
                <a:off x="3897313" y="5372100"/>
                <a:ext cx="366712" cy="8731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668" name="Line 392"/>
              <p:cNvSpPr>
                <a:spLocks noChangeShapeType="1"/>
              </p:cNvSpPr>
              <p:nvPr/>
            </p:nvSpPr>
            <p:spPr bwMode="auto">
              <a:xfrm rot="10800000">
                <a:off x="4259263" y="5383213"/>
                <a:ext cx="1587" cy="246062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  <p:sp>
            <p:nvSpPr>
              <p:cNvPr id="669" name="Line 393"/>
              <p:cNvSpPr>
                <a:spLocks noChangeShapeType="1"/>
              </p:cNvSpPr>
              <p:nvPr/>
            </p:nvSpPr>
            <p:spPr bwMode="auto">
              <a:xfrm rot="10800000">
                <a:off x="4292600" y="5349875"/>
                <a:ext cx="200025" cy="84138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"/>
              </a:p>
            </p:txBody>
          </p:sp>
        </p:grpSp>
        <p:sp>
          <p:nvSpPr>
            <p:cNvPr id="426" name="Oval 394"/>
            <p:cNvSpPr>
              <a:spLocks/>
            </p:cNvSpPr>
            <p:nvPr/>
          </p:nvSpPr>
          <p:spPr bwMode="auto">
            <a:xfrm flipH="1">
              <a:off x="7499879" y="1853403"/>
              <a:ext cx="103252" cy="158762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buSzPct val="50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buChar char="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9pPr>
            </a:lstStyle>
            <a:p>
              <a:pPr>
                <a:buSzPct val="110000"/>
                <a:buFontTx/>
                <a:buNone/>
              </a:pPr>
              <a:endParaRPr lang="en-US" altLang="en-US" sz="600"/>
            </a:p>
          </p:txBody>
        </p:sp>
        <p:sp>
          <p:nvSpPr>
            <p:cNvPr id="427" name="Oval 395"/>
            <p:cNvSpPr>
              <a:spLocks/>
            </p:cNvSpPr>
            <p:nvPr/>
          </p:nvSpPr>
          <p:spPr bwMode="auto">
            <a:xfrm rot="10800000">
              <a:off x="7632114" y="2336038"/>
              <a:ext cx="132234" cy="143944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buSzPct val="50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buChar char="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9pPr>
            </a:lstStyle>
            <a:p>
              <a:pPr>
                <a:buSzPct val="110000"/>
                <a:buFontTx/>
                <a:buNone/>
              </a:pPr>
              <a:endParaRPr lang="en-US" altLang="en-US" sz="600"/>
            </a:p>
          </p:txBody>
        </p:sp>
        <p:sp>
          <p:nvSpPr>
            <p:cNvPr id="428" name="Oval 396"/>
            <p:cNvSpPr>
              <a:spLocks/>
            </p:cNvSpPr>
            <p:nvPr/>
          </p:nvSpPr>
          <p:spPr bwMode="auto">
            <a:xfrm rot="10800000" flipH="1">
              <a:off x="7965418" y="1825885"/>
              <a:ext cx="103251" cy="160878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buSzPct val="50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buChar char="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9pPr>
            </a:lstStyle>
            <a:p>
              <a:pPr>
                <a:buSzPct val="110000"/>
                <a:buFontTx/>
                <a:buNone/>
              </a:pPr>
              <a:endParaRPr lang="en-US" altLang="en-US" sz="600"/>
            </a:p>
          </p:txBody>
        </p:sp>
        <p:sp>
          <p:nvSpPr>
            <p:cNvPr id="429" name="Rectangle 189"/>
            <p:cNvSpPr>
              <a:spLocks/>
            </p:cNvSpPr>
            <p:nvPr/>
          </p:nvSpPr>
          <p:spPr bwMode="auto">
            <a:xfrm>
              <a:off x="7118596" y="2712999"/>
              <a:ext cx="1337523" cy="52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buSzPct val="50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buChar char="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ts val="313"/>
                </a:spcBef>
                <a:buSzPct val="110000"/>
                <a:buFontTx/>
                <a:buNone/>
              </a:pPr>
              <a:r>
                <a:rPr lang="en-US" altLang="en-US" sz="900" i="1">
                  <a:cs typeface="Arial" pitchFamily="34" charset="0"/>
                  <a:sym typeface="Arial" pitchFamily="34" charset="0"/>
                </a:rPr>
                <a:t>Results</a:t>
              </a:r>
            </a:p>
            <a:p>
              <a:pPr algn="ctr">
                <a:spcBef>
                  <a:spcPts val="313"/>
                </a:spcBef>
                <a:buSzPct val="110000"/>
                <a:buFontTx/>
                <a:buNone/>
              </a:pPr>
              <a:r>
                <a:rPr lang="en-US" altLang="en-US" sz="900" i="1">
                  <a:cs typeface="Arial" pitchFamily="34" charset="0"/>
                  <a:sym typeface="Arial" pitchFamily="34" charset="0"/>
                </a:rPr>
                <a:t>Pattern Matches</a:t>
              </a:r>
            </a:p>
          </p:txBody>
        </p:sp>
        <p:grpSp>
          <p:nvGrpSpPr>
            <p:cNvPr id="430" name="Group 429"/>
            <p:cNvGrpSpPr/>
            <p:nvPr/>
          </p:nvGrpSpPr>
          <p:grpSpPr>
            <a:xfrm>
              <a:off x="3052775" y="4394506"/>
              <a:ext cx="1444033" cy="1145199"/>
              <a:chOff x="2904129" y="4706947"/>
              <a:chExt cx="1528762" cy="1060450"/>
            </a:xfrm>
          </p:grpSpPr>
          <p:sp>
            <p:nvSpPr>
              <p:cNvPr id="472" name="Rectangle 55"/>
              <p:cNvSpPr>
                <a:spLocks/>
              </p:cNvSpPr>
              <p:nvPr/>
            </p:nvSpPr>
            <p:spPr bwMode="auto">
              <a:xfrm rot="10800000">
                <a:off x="2904129" y="4706947"/>
                <a:ext cx="1528762" cy="1060450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grpSp>
            <p:nvGrpSpPr>
              <p:cNvPr id="473" name="Group 56"/>
              <p:cNvGrpSpPr>
                <a:grpSpLocks/>
              </p:cNvGrpSpPr>
              <p:nvPr/>
            </p:nvGrpSpPr>
            <p:grpSpPr bwMode="auto">
              <a:xfrm rot="10800000" flipH="1">
                <a:off x="2997791" y="4860934"/>
                <a:ext cx="1370013" cy="742950"/>
                <a:chOff x="0" y="0"/>
                <a:chExt cx="862" cy="468"/>
              </a:xfrm>
            </p:grpSpPr>
            <p:sp>
              <p:nvSpPr>
                <p:cNvPr id="474" name="Oval 57"/>
                <p:cNvSpPr>
                  <a:spLocks/>
                </p:cNvSpPr>
                <p:nvPr/>
              </p:nvSpPr>
              <p:spPr bwMode="auto">
                <a:xfrm>
                  <a:off x="488" y="211"/>
                  <a:ext cx="57" cy="75"/>
                </a:xfrm>
                <a:prstGeom prst="ellipse">
                  <a:avLst/>
                </a:prstGeom>
                <a:solidFill>
                  <a:srgbClr val="FF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475" name="Oval 58"/>
                <p:cNvSpPr>
                  <a:spLocks/>
                </p:cNvSpPr>
                <p:nvPr/>
              </p:nvSpPr>
              <p:spPr bwMode="auto">
                <a:xfrm>
                  <a:off x="221" y="143"/>
                  <a:ext cx="57" cy="75"/>
                </a:xfrm>
                <a:prstGeom prst="ellipse">
                  <a:avLst/>
                </a:prstGeom>
                <a:solidFill>
                  <a:srgbClr val="FF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476" name="Oval 59"/>
                <p:cNvSpPr>
                  <a:spLocks/>
                </p:cNvSpPr>
                <p:nvPr/>
              </p:nvSpPr>
              <p:spPr bwMode="auto">
                <a:xfrm>
                  <a:off x="342" y="181"/>
                  <a:ext cx="57" cy="75"/>
                </a:xfrm>
                <a:prstGeom prst="ellipse">
                  <a:avLst/>
                </a:prstGeom>
                <a:solidFill>
                  <a:srgbClr val="FF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477" name="Oval 60"/>
                <p:cNvSpPr>
                  <a:spLocks/>
                </p:cNvSpPr>
                <p:nvPr/>
              </p:nvSpPr>
              <p:spPr bwMode="auto">
                <a:xfrm>
                  <a:off x="609" y="181"/>
                  <a:ext cx="57" cy="75"/>
                </a:xfrm>
                <a:prstGeom prst="ellipse">
                  <a:avLst/>
                </a:prstGeom>
                <a:solidFill>
                  <a:srgbClr val="FF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478" name="Oval 61"/>
                <p:cNvSpPr>
                  <a:spLocks/>
                </p:cNvSpPr>
                <p:nvPr/>
              </p:nvSpPr>
              <p:spPr bwMode="auto">
                <a:xfrm>
                  <a:off x="157" y="203"/>
                  <a:ext cx="57" cy="76"/>
                </a:xfrm>
                <a:prstGeom prst="ellipse">
                  <a:avLst/>
                </a:prstGeom>
                <a:solidFill>
                  <a:srgbClr val="FF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479" name="Oval 62"/>
                <p:cNvSpPr>
                  <a:spLocks/>
                </p:cNvSpPr>
                <p:nvPr/>
              </p:nvSpPr>
              <p:spPr bwMode="auto">
                <a:xfrm>
                  <a:off x="271" y="218"/>
                  <a:ext cx="58" cy="76"/>
                </a:xfrm>
                <a:prstGeom prst="ellipse">
                  <a:avLst/>
                </a:prstGeom>
                <a:solidFill>
                  <a:srgbClr val="FF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480" name="Oval 63"/>
                <p:cNvSpPr>
                  <a:spLocks/>
                </p:cNvSpPr>
                <p:nvPr/>
              </p:nvSpPr>
              <p:spPr bwMode="auto">
                <a:xfrm>
                  <a:off x="688" y="301"/>
                  <a:ext cx="57" cy="76"/>
                </a:xfrm>
                <a:prstGeom prst="ellipse">
                  <a:avLst/>
                </a:prstGeom>
                <a:solidFill>
                  <a:srgbClr val="FF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481" name="Oval 64"/>
                <p:cNvSpPr>
                  <a:spLocks/>
                </p:cNvSpPr>
                <p:nvPr/>
              </p:nvSpPr>
              <p:spPr bwMode="auto">
                <a:xfrm>
                  <a:off x="624" y="362"/>
                  <a:ext cx="57" cy="75"/>
                </a:xfrm>
                <a:prstGeom prst="ellipse">
                  <a:avLst/>
                </a:prstGeom>
                <a:solidFill>
                  <a:srgbClr val="FF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482" name="Oval 65"/>
                <p:cNvSpPr>
                  <a:spLocks/>
                </p:cNvSpPr>
                <p:nvPr/>
              </p:nvSpPr>
              <p:spPr bwMode="auto">
                <a:xfrm>
                  <a:off x="738" y="377"/>
                  <a:ext cx="57" cy="75"/>
                </a:xfrm>
                <a:prstGeom prst="ellipse">
                  <a:avLst/>
                </a:prstGeom>
                <a:solidFill>
                  <a:srgbClr val="FF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483" name="Oval 66"/>
                <p:cNvSpPr>
                  <a:spLocks/>
                </p:cNvSpPr>
                <p:nvPr/>
              </p:nvSpPr>
              <p:spPr bwMode="auto">
                <a:xfrm>
                  <a:off x="805" y="90"/>
                  <a:ext cx="57" cy="76"/>
                </a:xfrm>
                <a:prstGeom prst="ellipse">
                  <a:avLst/>
                </a:prstGeom>
                <a:solidFill>
                  <a:srgbClr val="FF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484" name="Oval 67"/>
                <p:cNvSpPr>
                  <a:spLocks/>
                </p:cNvSpPr>
                <p:nvPr/>
              </p:nvSpPr>
              <p:spPr bwMode="auto">
                <a:xfrm>
                  <a:off x="0" y="392"/>
                  <a:ext cx="57" cy="76"/>
                </a:xfrm>
                <a:prstGeom prst="ellipse">
                  <a:avLst/>
                </a:prstGeom>
                <a:solidFill>
                  <a:srgbClr val="FF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485" name="Oval 68"/>
                <p:cNvSpPr>
                  <a:spLocks/>
                </p:cNvSpPr>
                <p:nvPr/>
              </p:nvSpPr>
              <p:spPr bwMode="auto">
                <a:xfrm>
                  <a:off x="120" y="362"/>
                  <a:ext cx="57" cy="75"/>
                </a:xfrm>
                <a:prstGeom prst="ellipse">
                  <a:avLst/>
                </a:prstGeom>
                <a:solidFill>
                  <a:srgbClr val="FF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486" name="Oval 69"/>
                <p:cNvSpPr>
                  <a:spLocks/>
                </p:cNvSpPr>
                <p:nvPr/>
              </p:nvSpPr>
              <p:spPr bwMode="auto">
                <a:xfrm>
                  <a:off x="100" y="0"/>
                  <a:ext cx="57" cy="75"/>
                </a:xfrm>
                <a:prstGeom prst="ellipse">
                  <a:avLst/>
                </a:prstGeom>
                <a:solidFill>
                  <a:srgbClr val="FF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487" name="Oval 70"/>
                <p:cNvSpPr>
                  <a:spLocks/>
                </p:cNvSpPr>
                <p:nvPr/>
              </p:nvSpPr>
              <p:spPr bwMode="auto">
                <a:xfrm>
                  <a:off x="382" y="362"/>
                  <a:ext cx="57" cy="75"/>
                </a:xfrm>
                <a:prstGeom prst="ellipse">
                  <a:avLst/>
                </a:prstGeom>
                <a:solidFill>
                  <a:srgbClr val="FF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488" name="Oval 71"/>
                <p:cNvSpPr>
                  <a:spLocks/>
                </p:cNvSpPr>
                <p:nvPr/>
              </p:nvSpPr>
              <p:spPr bwMode="auto">
                <a:xfrm>
                  <a:off x="503" y="332"/>
                  <a:ext cx="57" cy="75"/>
                </a:xfrm>
                <a:prstGeom prst="ellipse">
                  <a:avLst/>
                </a:prstGeom>
                <a:solidFill>
                  <a:srgbClr val="FF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489" name="Oval 72"/>
                <p:cNvSpPr>
                  <a:spLocks/>
                </p:cNvSpPr>
                <p:nvPr/>
              </p:nvSpPr>
              <p:spPr bwMode="auto">
                <a:xfrm>
                  <a:off x="543" y="0"/>
                  <a:ext cx="58" cy="75"/>
                </a:xfrm>
                <a:prstGeom prst="ellipse">
                  <a:avLst/>
                </a:prstGeom>
                <a:solidFill>
                  <a:srgbClr val="FF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490" name="Line 73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58" y="407"/>
                  <a:ext cx="61" cy="2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491" name="Line 74"/>
                <p:cNvSpPr>
                  <a:spLocks noChangeShapeType="1"/>
                </p:cNvSpPr>
                <p:nvPr/>
              </p:nvSpPr>
              <p:spPr bwMode="auto">
                <a:xfrm rot="10800000">
                  <a:off x="130" y="83"/>
                  <a:ext cx="13" cy="27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492" name="Line 75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163" y="264"/>
                  <a:ext cx="8" cy="10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493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180" y="218"/>
                  <a:ext cx="68" cy="17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494" name="Line 77"/>
                <p:cNvSpPr>
                  <a:spLocks noChangeShapeType="1"/>
                </p:cNvSpPr>
                <p:nvPr/>
              </p:nvSpPr>
              <p:spPr bwMode="auto">
                <a:xfrm rot="10800000">
                  <a:off x="280" y="177"/>
                  <a:ext cx="63" cy="4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495" name="Line 78"/>
                <p:cNvSpPr>
                  <a:spLocks noChangeShapeType="1"/>
                </p:cNvSpPr>
                <p:nvPr/>
              </p:nvSpPr>
              <p:spPr bwMode="auto">
                <a:xfrm rot="10800000">
                  <a:off x="303" y="294"/>
                  <a:ext cx="78" cy="109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496" name="Line 79"/>
                <p:cNvSpPr>
                  <a:spLocks noChangeShapeType="1"/>
                </p:cNvSpPr>
                <p:nvPr/>
              </p:nvSpPr>
              <p:spPr bwMode="auto">
                <a:xfrm rot="10800000">
                  <a:off x="372" y="256"/>
                  <a:ext cx="35" cy="10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497" name="Line 80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179" y="294"/>
                  <a:ext cx="110" cy="9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498" name="Line 81"/>
                <p:cNvSpPr>
                  <a:spLocks noChangeShapeType="1"/>
                </p:cNvSpPr>
                <p:nvPr/>
              </p:nvSpPr>
              <p:spPr bwMode="auto">
                <a:xfrm flipH="1">
                  <a:off x="441" y="381"/>
                  <a:ext cx="61" cy="1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499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517" y="49"/>
                  <a:ext cx="32" cy="16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500" name="Line 83"/>
                <p:cNvSpPr>
                  <a:spLocks noChangeShapeType="1"/>
                </p:cNvSpPr>
                <p:nvPr/>
              </p:nvSpPr>
              <p:spPr bwMode="auto">
                <a:xfrm rot="10800000">
                  <a:off x="560" y="369"/>
                  <a:ext cx="63" cy="3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501" name="Line 84"/>
                <p:cNvSpPr>
                  <a:spLocks noChangeShapeType="1"/>
                </p:cNvSpPr>
                <p:nvPr/>
              </p:nvSpPr>
              <p:spPr bwMode="auto">
                <a:xfrm rot="10800000">
                  <a:off x="598" y="37"/>
                  <a:ext cx="26" cy="13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502" name="Line 85"/>
                <p:cNvSpPr>
                  <a:spLocks noChangeShapeType="1"/>
                </p:cNvSpPr>
                <p:nvPr/>
              </p:nvSpPr>
              <p:spPr bwMode="auto">
                <a:xfrm rot="10800000">
                  <a:off x="640" y="256"/>
                  <a:ext cx="11" cy="11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503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555" y="237"/>
                  <a:ext cx="56" cy="10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504" name="Line 87"/>
                <p:cNvSpPr>
                  <a:spLocks noChangeShapeType="1"/>
                </p:cNvSpPr>
                <p:nvPr/>
              </p:nvSpPr>
              <p:spPr bwMode="auto">
                <a:xfrm>
                  <a:off x="400" y="215"/>
                  <a:ext cx="86" cy="2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505" name="Line 88"/>
                <p:cNvSpPr>
                  <a:spLocks noChangeShapeType="1"/>
                </p:cNvSpPr>
                <p:nvPr/>
              </p:nvSpPr>
              <p:spPr bwMode="auto">
                <a:xfrm flipH="1">
                  <a:off x="664" y="128"/>
                  <a:ext cx="141" cy="79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506" name="Line 89"/>
                <p:cNvSpPr>
                  <a:spLocks noChangeShapeType="1"/>
                </p:cNvSpPr>
                <p:nvPr/>
              </p:nvSpPr>
              <p:spPr bwMode="auto">
                <a:xfrm flipH="1">
                  <a:off x="546" y="226"/>
                  <a:ext cx="62" cy="3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507" name="Line 90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426" y="271"/>
                  <a:ext cx="63" cy="9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508" name="Line 91"/>
                <p:cNvSpPr>
                  <a:spLocks noChangeShapeType="1"/>
                </p:cNvSpPr>
                <p:nvPr/>
              </p:nvSpPr>
              <p:spPr bwMode="auto">
                <a:xfrm flipH="1">
                  <a:off x="772" y="173"/>
                  <a:ext cx="58" cy="1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509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680" y="362"/>
                  <a:ext cx="13" cy="2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510" name="Line 93"/>
                <p:cNvSpPr>
                  <a:spLocks noChangeShapeType="1"/>
                </p:cNvSpPr>
                <p:nvPr/>
              </p:nvSpPr>
              <p:spPr bwMode="auto">
                <a:xfrm flipH="1">
                  <a:off x="735" y="154"/>
                  <a:ext cx="72" cy="15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511" name="Line 94"/>
                <p:cNvSpPr>
                  <a:spLocks noChangeShapeType="1"/>
                </p:cNvSpPr>
                <p:nvPr/>
              </p:nvSpPr>
              <p:spPr bwMode="auto">
                <a:xfrm rot="10800000">
                  <a:off x="678" y="411"/>
                  <a:ext cx="59" cy="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512" name="Line 95"/>
                <p:cNvSpPr>
                  <a:spLocks noChangeShapeType="1"/>
                </p:cNvSpPr>
                <p:nvPr/>
              </p:nvSpPr>
              <p:spPr bwMode="auto">
                <a:xfrm>
                  <a:off x="156" y="30"/>
                  <a:ext cx="386" cy="7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</p:grpSp>
        </p:grpSp>
        <p:grpSp>
          <p:nvGrpSpPr>
            <p:cNvPr id="431" name="Group 430"/>
            <p:cNvGrpSpPr/>
            <p:nvPr/>
          </p:nvGrpSpPr>
          <p:grpSpPr>
            <a:xfrm>
              <a:off x="4798241" y="4408101"/>
              <a:ext cx="1440187" cy="1152518"/>
              <a:chOff x="4496391" y="4703772"/>
              <a:chExt cx="1528763" cy="1060450"/>
            </a:xfrm>
          </p:grpSpPr>
          <p:sp>
            <p:nvSpPr>
              <p:cNvPr id="434" name="Rectangle 10"/>
              <p:cNvSpPr>
                <a:spLocks/>
              </p:cNvSpPr>
              <p:nvPr/>
            </p:nvSpPr>
            <p:spPr bwMode="auto">
              <a:xfrm rot="10800000">
                <a:off x="4496391" y="4703772"/>
                <a:ext cx="1528763" cy="1060450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buSzPct val="50000"/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buChar char="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rgbClr val="0000CC"/>
                    </a:solidFill>
                    <a:latin typeface="Frutiger 87ExtraBlackCn" charset="0"/>
                    <a:ea typeface="MS PGothic" pitchFamily="34" charset="-128"/>
                  </a:defRPr>
                </a:lvl9pPr>
              </a:lstStyle>
              <a:p>
                <a:pPr>
                  <a:buSzPct val="110000"/>
                  <a:buFontTx/>
                  <a:buNone/>
                </a:pPr>
                <a:endParaRPr lang="en-US" altLang="en-US" sz="600"/>
              </a:p>
            </p:txBody>
          </p:sp>
          <p:grpSp>
            <p:nvGrpSpPr>
              <p:cNvPr id="435" name="Group 96"/>
              <p:cNvGrpSpPr>
                <a:grpSpLocks/>
              </p:cNvGrpSpPr>
              <p:nvPr/>
            </p:nvGrpSpPr>
            <p:grpSpPr bwMode="auto">
              <a:xfrm rot="10800000">
                <a:off x="4556716" y="4899034"/>
                <a:ext cx="1377950" cy="681038"/>
                <a:chOff x="0" y="0"/>
                <a:chExt cx="868" cy="429"/>
              </a:xfrm>
            </p:grpSpPr>
            <p:sp>
              <p:nvSpPr>
                <p:cNvPr id="436" name="Oval 97"/>
                <p:cNvSpPr>
                  <a:spLocks/>
                </p:cNvSpPr>
                <p:nvPr/>
              </p:nvSpPr>
              <p:spPr bwMode="auto">
                <a:xfrm>
                  <a:off x="472" y="61"/>
                  <a:ext cx="74" cy="68"/>
                </a:xfrm>
                <a:prstGeom prst="ellipse">
                  <a:avLst/>
                </a:prstGeom>
                <a:solidFill>
                  <a:srgbClr val="FFFF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437" name="Oval 98"/>
                <p:cNvSpPr>
                  <a:spLocks/>
                </p:cNvSpPr>
                <p:nvPr/>
              </p:nvSpPr>
              <p:spPr bwMode="auto">
                <a:xfrm>
                  <a:off x="129" y="0"/>
                  <a:ext cx="73" cy="68"/>
                </a:xfrm>
                <a:prstGeom prst="ellipse">
                  <a:avLst/>
                </a:prstGeom>
                <a:solidFill>
                  <a:srgbClr val="FFFF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438" name="Oval 99"/>
                <p:cNvSpPr>
                  <a:spLocks/>
                </p:cNvSpPr>
                <p:nvPr/>
              </p:nvSpPr>
              <p:spPr bwMode="auto">
                <a:xfrm>
                  <a:off x="285" y="34"/>
                  <a:ext cx="73" cy="68"/>
                </a:xfrm>
                <a:prstGeom prst="ellipse">
                  <a:avLst/>
                </a:prstGeom>
                <a:solidFill>
                  <a:srgbClr val="FFFF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439" name="Oval 100"/>
                <p:cNvSpPr>
                  <a:spLocks/>
                </p:cNvSpPr>
                <p:nvPr/>
              </p:nvSpPr>
              <p:spPr bwMode="auto">
                <a:xfrm>
                  <a:off x="628" y="34"/>
                  <a:ext cx="73" cy="68"/>
                </a:xfrm>
                <a:prstGeom prst="ellipse">
                  <a:avLst/>
                </a:prstGeom>
                <a:solidFill>
                  <a:srgbClr val="FFFF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440" name="Oval 101"/>
                <p:cNvSpPr>
                  <a:spLocks/>
                </p:cNvSpPr>
                <p:nvPr/>
              </p:nvSpPr>
              <p:spPr bwMode="auto">
                <a:xfrm>
                  <a:off x="47" y="54"/>
                  <a:ext cx="73" cy="68"/>
                </a:xfrm>
                <a:prstGeom prst="ellipse">
                  <a:avLst/>
                </a:prstGeom>
                <a:solidFill>
                  <a:srgbClr val="FFFF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441" name="Oval 102"/>
                <p:cNvSpPr>
                  <a:spLocks/>
                </p:cNvSpPr>
                <p:nvPr/>
              </p:nvSpPr>
              <p:spPr bwMode="auto">
                <a:xfrm>
                  <a:off x="194" y="68"/>
                  <a:ext cx="73" cy="68"/>
                </a:xfrm>
                <a:prstGeom prst="ellipse">
                  <a:avLst/>
                </a:prstGeom>
                <a:solidFill>
                  <a:srgbClr val="FFFF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442" name="Oval 103"/>
                <p:cNvSpPr>
                  <a:spLocks/>
                </p:cNvSpPr>
                <p:nvPr/>
              </p:nvSpPr>
              <p:spPr bwMode="auto">
                <a:xfrm>
                  <a:off x="729" y="143"/>
                  <a:ext cx="74" cy="68"/>
                </a:xfrm>
                <a:prstGeom prst="ellipse">
                  <a:avLst/>
                </a:prstGeom>
                <a:solidFill>
                  <a:srgbClr val="FFFF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443" name="Oval 104"/>
                <p:cNvSpPr>
                  <a:spLocks/>
                </p:cNvSpPr>
                <p:nvPr/>
              </p:nvSpPr>
              <p:spPr bwMode="auto">
                <a:xfrm>
                  <a:off x="647" y="197"/>
                  <a:ext cx="74" cy="68"/>
                </a:xfrm>
                <a:prstGeom prst="ellipse">
                  <a:avLst/>
                </a:prstGeom>
                <a:solidFill>
                  <a:srgbClr val="FFFF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444" name="Oval 105"/>
                <p:cNvSpPr>
                  <a:spLocks/>
                </p:cNvSpPr>
                <p:nvPr/>
              </p:nvSpPr>
              <p:spPr bwMode="auto">
                <a:xfrm>
                  <a:off x="794" y="211"/>
                  <a:ext cx="74" cy="68"/>
                </a:xfrm>
                <a:prstGeom prst="ellipse">
                  <a:avLst/>
                </a:prstGeom>
                <a:solidFill>
                  <a:srgbClr val="FFFF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445" name="Oval 106"/>
                <p:cNvSpPr>
                  <a:spLocks/>
                </p:cNvSpPr>
                <p:nvPr/>
              </p:nvSpPr>
              <p:spPr bwMode="auto">
                <a:xfrm>
                  <a:off x="647" y="360"/>
                  <a:ext cx="74" cy="69"/>
                </a:xfrm>
                <a:prstGeom prst="ellipse">
                  <a:avLst/>
                </a:prstGeom>
                <a:solidFill>
                  <a:srgbClr val="FFFF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446" name="Oval 107"/>
                <p:cNvSpPr>
                  <a:spLocks/>
                </p:cNvSpPr>
                <p:nvPr/>
              </p:nvSpPr>
              <p:spPr bwMode="auto">
                <a:xfrm>
                  <a:off x="155" y="360"/>
                  <a:ext cx="73" cy="69"/>
                </a:xfrm>
                <a:prstGeom prst="ellipse">
                  <a:avLst/>
                </a:prstGeom>
                <a:solidFill>
                  <a:srgbClr val="FFFF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447" name="Oval 108"/>
                <p:cNvSpPr>
                  <a:spLocks/>
                </p:cNvSpPr>
                <p:nvPr/>
              </p:nvSpPr>
              <p:spPr bwMode="auto">
                <a:xfrm>
                  <a:off x="0" y="197"/>
                  <a:ext cx="73" cy="68"/>
                </a:xfrm>
                <a:prstGeom prst="ellipse">
                  <a:avLst/>
                </a:prstGeom>
                <a:solidFill>
                  <a:srgbClr val="FFFF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448" name="Oval 109"/>
                <p:cNvSpPr>
                  <a:spLocks/>
                </p:cNvSpPr>
                <p:nvPr/>
              </p:nvSpPr>
              <p:spPr bwMode="auto">
                <a:xfrm>
                  <a:off x="336" y="197"/>
                  <a:ext cx="74" cy="68"/>
                </a:xfrm>
                <a:prstGeom prst="ellipse">
                  <a:avLst/>
                </a:prstGeom>
                <a:solidFill>
                  <a:srgbClr val="FFFF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449" name="Oval 110"/>
                <p:cNvSpPr>
                  <a:spLocks/>
                </p:cNvSpPr>
                <p:nvPr/>
              </p:nvSpPr>
              <p:spPr bwMode="auto">
                <a:xfrm>
                  <a:off x="492" y="170"/>
                  <a:ext cx="73" cy="68"/>
                </a:xfrm>
                <a:prstGeom prst="ellipse">
                  <a:avLst/>
                </a:prstGeom>
                <a:solidFill>
                  <a:srgbClr val="FFFF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450" name="Oval 111"/>
                <p:cNvSpPr>
                  <a:spLocks/>
                </p:cNvSpPr>
                <p:nvPr/>
              </p:nvSpPr>
              <p:spPr bwMode="auto">
                <a:xfrm>
                  <a:off x="440" y="360"/>
                  <a:ext cx="73" cy="69"/>
                </a:xfrm>
                <a:prstGeom prst="ellipse">
                  <a:avLst/>
                </a:prstGeom>
                <a:solidFill>
                  <a:srgbClr val="FFFF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buSzPct val="50000"/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buChar char="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sz="2000">
                      <a:solidFill>
                        <a:srgbClr val="0000CC"/>
                      </a:solidFill>
                      <a:latin typeface="Frutiger 87ExtraBlackCn" charset="0"/>
                      <a:ea typeface="MS PGothic" pitchFamily="34" charset="-128"/>
                    </a:defRPr>
                  </a:lvl9pPr>
                </a:lstStyle>
                <a:p>
                  <a:pPr>
                    <a:buSzPct val="110000"/>
                    <a:buFontTx/>
                    <a:buNone/>
                  </a:pPr>
                  <a:endParaRPr lang="en-US" altLang="en-US" sz="600"/>
                </a:p>
              </p:txBody>
            </p:sp>
            <p:sp>
              <p:nvSpPr>
                <p:cNvPr id="451" name="Line 112"/>
                <p:cNvSpPr>
                  <a:spLocks noChangeShapeType="1"/>
                </p:cNvSpPr>
                <p:nvPr/>
              </p:nvSpPr>
              <p:spPr bwMode="auto">
                <a:xfrm rot="10800000">
                  <a:off x="380" y="265"/>
                  <a:ext cx="86" cy="9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452" name="Line 113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55" y="108"/>
                  <a:ext cx="9" cy="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453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76" y="68"/>
                  <a:ext cx="88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454" name="Line 115"/>
                <p:cNvSpPr>
                  <a:spLocks noChangeShapeType="1"/>
                </p:cNvSpPr>
                <p:nvPr/>
              </p:nvSpPr>
              <p:spPr bwMode="auto">
                <a:xfrm rot="10800000">
                  <a:off x="205" y="30"/>
                  <a:ext cx="81" cy="3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455" name="Line 116"/>
                <p:cNvSpPr>
                  <a:spLocks noChangeShapeType="1"/>
                </p:cNvSpPr>
                <p:nvPr/>
              </p:nvSpPr>
              <p:spPr bwMode="auto">
                <a:xfrm rot="10800000">
                  <a:off x="234" y="136"/>
                  <a:ext cx="101" cy="9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456" name="Line 117"/>
                <p:cNvSpPr>
                  <a:spLocks noChangeShapeType="1"/>
                </p:cNvSpPr>
                <p:nvPr/>
              </p:nvSpPr>
              <p:spPr bwMode="auto">
                <a:xfrm rot="10800000">
                  <a:off x="323" y="102"/>
                  <a:ext cx="46" cy="9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457" name="Line 118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75" y="136"/>
                  <a:ext cx="141" cy="8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458" name="Line 119"/>
                <p:cNvSpPr>
                  <a:spLocks noChangeShapeType="1"/>
                </p:cNvSpPr>
                <p:nvPr/>
              </p:nvSpPr>
              <p:spPr bwMode="auto">
                <a:xfrm flipH="1">
                  <a:off x="412" y="214"/>
                  <a:ext cx="79" cy="1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459" name="Line 120"/>
                <p:cNvSpPr>
                  <a:spLocks noChangeShapeType="1"/>
                </p:cNvSpPr>
                <p:nvPr/>
              </p:nvSpPr>
              <p:spPr bwMode="auto">
                <a:xfrm rot="10800000">
                  <a:off x="565" y="204"/>
                  <a:ext cx="81" cy="27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460" name="Line 121"/>
                <p:cNvSpPr>
                  <a:spLocks noChangeShapeType="1"/>
                </p:cNvSpPr>
                <p:nvPr/>
              </p:nvSpPr>
              <p:spPr bwMode="auto">
                <a:xfrm flipH="1">
                  <a:off x="510" y="393"/>
                  <a:ext cx="137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461" name="Line 122"/>
                <p:cNvSpPr>
                  <a:spLocks noChangeShapeType="1"/>
                </p:cNvSpPr>
                <p:nvPr/>
              </p:nvSpPr>
              <p:spPr bwMode="auto">
                <a:xfrm rot="10800000">
                  <a:off x="668" y="102"/>
                  <a:ext cx="14" cy="9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462" name="Line 123"/>
                <p:cNvSpPr>
                  <a:spLocks noChangeShapeType="1"/>
                </p:cNvSpPr>
                <p:nvPr/>
              </p:nvSpPr>
              <p:spPr bwMode="auto">
                <a:xfrm flipH="1">
                  <a:off x="559" y="85"/>
                  <a:ext cx="71" cy="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463" name="Line 124"/>
                <p:cNvSpPr>
                  <a:spLocks noChangeShapeType="1"/>
                </p:cNvSpPr>
                <p:nvPr/>
              </p:nvSpPr>
              <p:spPr bwMode="auto">
                <a:xfrm>
                  <a:off x="359" y="64"/>
                  <a:ext cx="110" cy="2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464" name="Line 125"/>
                <p:cNvSpPr>
                  <a:spLocks noChangeShapeType="1"/>
                </p:cNvSpPr>
                <p:nvPr/>
              </p:nvSpPr>
              <p:spPr bwMode="auto">
                <a:xfrm flipH="1">
                  <a:off x="228" y="393"/>
                  <a:ext cx="209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465" name="Line 126"/>
                <p:cNvSpPr>
                  <a:spLocks noChangeShapeType="1"/>
                </p:cNvSpPr>
                <p:nvPr/>
              </p:nvSpPr>
              <p:spPr bwMode="auto">
                <a:xfrm flipH="1">
                  <a:off x="547" y="74"/>
                  <a:ext cx="80" cy="2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466" name="Line 127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392" y="115"/>
                  <a:ext cx="81" cy="8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467" name="Line 128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713" y="265"/>
                  <a:ext cx="89" cy="109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468" name="Line 129"/>
                <p:cNvSpPr>
                  <a:spLocks noChangeShapeType="1"/>
                </p:cNvSpPr>
                <p:nvPr/>
              </p:nvSpPr>
              <p:spPr bwMode="auto">
                <a:xfrm flipH="1">
                  <a:off x="720" y="197"/>
                  <a:ext cx="16" cy="2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469" name="Line 130"/>
                <p:cNvSpPr>
                  <a:spLocks noChangeShapeType="1"/>
                </p:cNvSpPr>
                <p:nvPr/>
              </p:nvSpPr>
              <p:spPr bwMode="auto">
                <a:xfrm rot="10800000">
                  <a:off x="716" y="241"/>
                  <a:ext cx="77" cy="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470" name="Line 131"/>
                <p:cNvSpPr>
                  <a:spLocks noChangeShapeType="1"/>
                </p:cNvSpPr>
                <p:nvPr/>
              </p:nvSpPr>
              <p:spPr bwMode="auto">
                <a:xfrm flipH="1">
                  <a:off x="223" y="262"/>
                  <a:ext cx="124" cy="11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  <p:sp>
              <p:nvSpPr>
                <p:cNvPr id="471" name="Line 132"/>
                <p:cNvSpPr>
                  <a:spLocks noChangeShapeType="1"/>
                </p:cNvSpPr>
                <p:nvPr/>
              </p:nvSpPr>
              <p:spPr bwMode="auto">
                <a:xfrm>
                  <a:off x="65" y="258"/>
                  <a:ext cx="91" cy="13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00"/>
                </a:p>
              </p:txBody>
            </p:sp>
          </p:grpSp>
        </p:grpSp>
        <p:sp>
          <p:nvSpPr>
            <p:cNvPr id="432" name="Rectangle 189"/>
            <p:cNvSpPr>
              <a:spLocks/>
            </p:cNvSpPr>
            <p:nvPr/>
          </p:nvSpPr>
          <p:spPr bwMode="auto">
            <a:xfrm>
              <a:off x="3766628" y="727068"/>
              <a:ext cx="1661691" cy="284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buSzPct val="50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buChar char="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ts val="313"/>
                </a:spcBef>
                <a:buSzPct val="110000"/>
                <a:buFontTx/>
                <a:buNone/>
              </a:pPr>
              <a:r>
                <a:rPr lang="en-US" altLang="en-US" sz="1100" b="1" dirty="0">
                  <a:cs typeface="Arial" pitchFamily="34" charset="0"/>
                  <a:sym typeface="Arial" pitchFamily="34" charset="0"/>
                </a:rPr>
                <a:t>ATra Black Box</a:t>
              </a:r>
            </a:p>
          </p:txBody>
        </p:sp>
        <p:sp>
          <p:nvSpPr>
            <p:cNvPr id="433" name="Rectangle 189"/>
            <p:cNvSpPr>
              <a:spLocks/>
            </p:cNvSpPr>
            <p:nvPr/>
          </p:nvSpPr>
          <p:spPr bwMode="auto">
            <a:xfrm>
              <a:off x="7102953" y="1128376"/>
              <a:ext cx="1225210" cy="52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buSzPct val="50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buChar char="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ts val="313"/>
                </a:spcBef>
                <a:buSzPct val="110000"/>
                <a:buFontTx/>
                <a:buNone/>
              </a:pPr>
              <a:r>
                <a:rPr lang="en-US" altLang="en-US" sz="900" i="1">
                  <a:cs typeface="Arial" pitchFamily="34" charset="0"/>
                  <a:sym typeface="Arial" pitchFamily="34" charset="0"/>
                </a:rPr>
                <a:t>Pre-Authorized</a:t>
              </a:r>
            </a:p>
            <a:p>
              <a:pPr algn="ctr">
                <a:spcBef>
                  <a:spcPts val="313"/>
                </a:spcBef>
                <a:buSzPct val="110000"/>
                <a:buFontTx/>
                <a:buNone/>
              </a:pPr>
              <a:r>
                <a:rPr lang="en-US" altLang="en-US" sz="900" i="1">
                  <a:cs typeface="Arial" pitchFamily="34" charset="0"/>
                  <a:sym typeface="Arial" pitchFamily="34" charset="0"/>
                </a:rPr>
                <a:t>Recipient(s)</a:t>
              </a:r>
            </a:p>
          </p:txBody>
        </p:sp>
        <p:sp>
          <p:nvSpPr>
            <p:cNvPr id="406" name="Rectangle 184"/>
            <p:cNvSpPr>
              <a:spLocks/>
            </p:cNvSpPr>
            <p:nvPr/>
          </p:nvSpPr>
          <p:spPr bwMode="auto">
            <a:xfrm>
              <a:off x="1630366" y="6033006"/>
              <a:ext cx="597290" cy="258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buSzPct val="50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buChar char="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ts val="313"/>
                </a:spcBef>
                <a:buSzPct val="110000"/>
                <a:buFontTx/>
                <a:buNone/>
              </a:pPr>
              <a:r>
                <a:rPr lang="en-US" altLang="en-US" sz="1000" i="1">
                  <a:cs typeface="Arial" pitchFamily="34" charset="0"/>
                  <a:sym typeface="Arial" pitchFamily="34" charset="0"/>
                </a:rPr>
                <a:t>Data 1</a:t>
              </a:r>
            </a:p>
          </p:txBody>
        </p:sp>
        <p:sp>
          <p:nvSpPr>
            <p:cNvPr id="407" name="Rectangle 184"/>
            <p:cNvSpPr>
              <a:spLocks/>
            </p:cNvSpPr>
            <p:nvPr/>
          </p:nvSpPr>
          <p:spPr bwMode="auto">
            <a:xfrm>
              <a:off x="3501004" y="6028868"/>
              <a:ext cx="597290" cy="258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buSzPct val="50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buChar char="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ts val="313"/>
                </a:spcBef>
                <a:buSzPct val="110000"/>
                <a:buFontTx/>
                <a:buNone/>
              </a:pPr>
              <a:r>
                <a:rPr lang="en-US" altLang="en-US" sz="1000" i="1">
                  <a:cs typeface="Arial" pitchFamily="34" charset="0"/>
                  <a:sym typeface="Arial" pitchFamily="34" charset="0"/>
                </a:rPr>
                <a:t>Data 2</a:t>
              </a:r>
            </a:p>
          </p:txBody>
        </p:sp>
        <p:sp>
          <p:nvSpPr>
            <p:cNvPr id="802" name="Rectangle 184"/>
            <p:cNvSpPr>
              <a:spLocks/>
            </p:cNvSpPr>
            <p:nvPr/>
          </p:nvSpPr>
          <p:spPr bwMode="auto">
            <a:xfrm>
              <a:off x="5190537" y="6024190"/>
              <a:ext cx="597290" cy="258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buSzPct val="50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buChar char="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ts val="313"/>
                </a:spcBef>
                <a:buSzPct val="110000"/>
                <a:buFontTx/>
                <a:buNone/>
              </a:pPr>
              <a:r>
                <a:rPr lang="en-US" altLang="en-US" sz="1000" i="1">
                  <a:cs typeface="Arial" pitchFamily="34" charset="0"/>
                  <a:sym typeface="Arial" pitchFamily="34" charset="0"/>
                </a:rPr>
                <a:t>Data 3</a:t>
              </a:r>
            </a:p>
          </p:txBody>
        </p:sp>
        <p:sp>
          <p:nvSpPr>
            <p:cNvPr id="803" name="Rectangle 184"/>
            <p:cNvSpPr>
              <a:spLocks/>
            </p:cNvSpPr>
            <p:nvPr/>
          </p:nvSpPr>
          <p:spPr bwMode="auto">
            <a:xfrm>
              <a:off x="7061175" y="6021264"/>
              <a:ext cx="597292" cy="258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buSzPct val="50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buChar char="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CC"/>
                  </a:solidFill>
                  <a:latin typeface="Frutiger 87ExtraBlackCn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ts val="313"/>
                </a:spcBef>
                <a:buSzPct val="110000"/>
                <a:buFontTx/>
                <a:buNone/>
              </a:pPr>
              <a:r>
                <a:rPr lang="en-US" altLang="en-US" sz="1000" i="1">
                  <a:cs typeface="Arial" pitchFamily="34" charset="0"/>
                  <a:sym typeface="Arial" pitchFamily="34" charset="0"/>
                </a:rPr>
                <a:t>Data n</a:t>
              </a:r>
            </a:p>
          </p:txBody>
        </p:sp>
      </p:grpSp>
      <p:cxnSp>
        <p:nvCxnSpPr>
          <p:cNvPr id="806" name="Straight Connector 805"/>
          <p:cNvCxnSpPr/>
          <p:nvPr/>
        </p:nvCxnSpPr>
        <p:spPr>
          <a:xfrm>
            <a:off x="610698" y="5096426"/>
            <a:ext cx="340732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Connector 404"/>
          <p:cNvCxnSpPr/>
          <p:nvPr/>
        </p:nvCxnSpPr>
        <p:spPr>
          <a:xfrm>
            <a:off x="612379" y="2050680"/>
            <a:ext cx="85429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97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29BA3-0A10-064C-87D7-8D41605F8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8402"/>
            <a:ext cx="8229600" cy="718962"/>
          </a:xfrm>
        </p:spPr>
        <p:txBody>
          <a:bodyPr/>
          <a:lstStyle/>
          <a:p>
            <a:r>
              <a:rPr lang="en-US" dirty="0"/>
              <a:t>Inputs and Outputs 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B429CADE-D4C7-490D-953C-81AB5B9A85EC}"/>
              </a:ext>
            </a:extLst>
          </p:cNvPr>
          <p:cNvGrpSpPr/>
          <p:nvPr/>
        </p:nvGrpSpPr>
        <p:grpSpPr>
          <a:xfrm>
            <a:off x="51536" y="1349396"/>
            <a:ext cx="8734096" cy="4595044"/>
            <a:chOff x="-3430" y="923765"/>
            <a:chExt cx="8734096" cy="4595044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33DA62F-7DC0-445B-9CD0-ABFD9F63B295}"/>
                </a:ext>
              </a:extLst>
            </p:cNvPr>
            <p:cNvGrpSpPr/>
            <p:nvPr/>
          </p:nvGrpSpPr>
          <p:grpSpPr>
            <a:xfrm>
              <a:off x="-3430" y="1571826"/>
              <a:ext cx="3372445" cy="3790986"/>
              <a:chOff x="-3430" y="1441294"/>
              <a:chExt cx="3372445" cy="3790986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DD239E5-EBCB-47F8-B9C4-F3CAD41EF81A}"/>
                  </a:ext>
                </a:extLst>
              </p:cNvPr>
              <p:cNvSpPr/>
              <p:nvPr/>
            </p:nvSpPr>
            <p:spPr>
              <a:xfrm>
                <a:off x="311488" y="3429220"/>
                <a:ext cx="2264408" cy="1803060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DD9409A3-85FC-46F6-BA36-B1624767845F}"/>
                  </a:ext>
                </a:extLst>
              </p:cNvPr>
              <p:cNvSpPr/>
              <p:nvPr/>
            </p:nvSpPr>
            <p:spPr>
              <a:xfrm>
                <a:off x="327104" y="1441294"/>
                <a:ext cx="2264408" cy="1803060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A796AE-4213-42B9-92EE-D00BCD09F391}"/>
                  </a:ext>
                </a:extLst>
              </p:cNvPr>
              <p:cNvSpPr txBox="1"/>
              <p:nvPr/>
            </p:nvSpPr>
            <p:spPr>
              <a:xfrm>
                <a:off x="51536" y="1548378"/>
                <a:ext cx="28023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002D50"/>
                    </a:solidFill>
                    <a:latin typeface="Helvetica Neue"/>
                  </a:rPr>
                  <a:t>Identifiable Data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DBE1B0E-DA34-4C82-967A-8BAFF999BE27}"/>
                  </a:ext>
                </a:extLst>
              </p:cNvPr>
              <p:cNvSpPr txBox="1"/>
              <p:nvPr/>
            </p:nvSpPr>
            <p:spPr>
              <a:xfrm>
                <a:off x="277690" y="2038964"/>
                <a:ext cx="235005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Helvetica Neue"/>
                  </a:rPr>
                  <a:t>Unique identifiers </a:t>
                </a:r>
                <a:br>
                  <a:rPr lang="en-US" sz="1600" dirty="0">
                    <a:latin typeface="Helvetica Neue"/>
                  </a:rPr>
                </a:br>
                <a:r>
                  <a:rPr lang="en-US" sz="1400" i="1" dirty="0">
                    <a:latin typeface="Helvetica Neue"/>
                  </a:rPr>
                  <a:t>(codes)</a:t>
                </a:r>
                <a:endParaRPr lang="en-US" sz="1600" i="1" dirty="0">
                  <a:latin typeface="Helvetica Neue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67A509-102D-447F-9CDD-1F57E13E118B}"/>
                  </a:ext>
                </a:extLst>
              </p:cNvPr>
              <p:cNvSpPr txBox="1"/>
              <p:nvPr/>
            </p:nvSpPr>
            <p:spPr>
              <a:xfrm>
                <a:off x="51537" y="2645514"/>
                <a:ext cx="280236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Helvetica Neue"/>
                  </a:rPr>
                  <a:t>Personal identifiers </a:t>
                </a:r>
                <a:br>
                  <a:rPr lang="en-US" sz="1600" dirty="0">
                    <a:latin typeface="Helvetica Neue"/>
                  </a:rPr>
                </a:br>
                <a:r>
                  <a:rPr lang="en-US" sz="1400" i="1" dirty="0">
                    <a:latin typeface="Helvetica Neue"/>
                  </a:rPr>
                  <a:t>(first/last name, DOB, etc.)</a:t>
                </a:r>
                <a:endParaRPr lang="en-US" sz="1600" i="1" dirty="0">
                  <a:latin typeface="Helvetica Neue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527BA99-3014-4FC7-8EB7-39E87546D42B}"/>
                  </a:ext>
                </a:extLst>
              </p:cNvPr>
              <p:cNvSpPr txBox="1"/>
              <p:nvPr/>
            </p:nvSpPr>
            <p:spPr>
              <a:xfrm>
                <a:off x="258456" y="3936304"/>
                <a:ext cx="238852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Helvetica Neue"/>
                  </a:rPr>
                  <a:t>Meta data </a:t>
                </a:r>
                <a:br>
                  <a:rPr lang="en-US" sz="1600" dirty="0">
                    <a:latin typeface="Helvetica Neue"/>
                  </a:rPr>
                </a:br>
                <a:r>
                  <a:rPr lang="en-US" sz="1400" i="1" dirty="0">
                    <a:latin typeface="Helvetica Neue"/>
                  </a:rPr>
                  <a:t>(data about data)</a:t>
                </a:r>
                <a:endParaRPr lang="en-US" sz="1600" i="1" dirty="0">
                  <a:latin typeface="Helvetica Neue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3BEE9F6-BF26-4777-A0BA-876B15F56F4C}"/>
                  </a:ext>
                </a:extLst>
              </p:cNvPr>
              <p:cNvSpPr txBox="1"/>
              <p:nvPr/>
            </p:nvSpPr>
            <p:spPr>
              <a:xfrm>
                <a:off x="-3430" y="4611556"/>
                <a:ext cx="29122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Helvetica Neue"/>
                  </a:rPr>
                  <a:t>Data associated with identifiable inputs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0AA0056-6C20-4E6E-A006-0CF554E87B90}"/>
                  </a:ext>
                </a:extLst>
              </p:cNvPr>
              <p:cNvSpPr txBox="1"/>
              <p:nvPr/>
            </p:nvSpPr>
            <p:spPr>
              <a:xfrm>
                <a:off x="51536" y="3516386"/>
                <a:ext cx="28023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002D50"/>
                    </a:solidFill>
                    <a:latin typeface="Helvetica Neue"/>
                  </a:rPr>
                  <a:t>Additional Data</a:t>
                </a:r>
              </a:p>
            </p:txBody>
          </p: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80FDE928-0533-4141-A221-05053073B5D3}"/>
                  </a:ext>
                </a:extLst>
              </p:cNvPr>
              <p:cNvGrpSpPr/>
              <p:nvPr/>
            </p:nvGrpSpPr>
            <p:grpSpPr>
              <a:xfrm>
                <a:off x="2610744" y="2405645"/>
                <a:ext cx="758271" cy="1972718"/>
                <a:chOff x="2610744" y="2405645"/>
                <a:chExt cx="758271" cy="1972718"/>
              </a:xfrm>
            </p:grpSpPr>
            <p:sp>
              <p:nvSpPr>
                <p:cNvPr id="58" name="Right Brace 57">
                  <a:extLst>
                    <a:ext uri="{FF2B5EF4-FFF2-40B4-BE49-F238E27FC236}">
                      <a16:creationId xmlns:a16="http://schemas.microsoft.com/office/drawing/2014/main" id="{A92447DC-4C28-473E-9946-CB4D4F3A6074}"/>
                    </a:ext>
                  </a:extLst>
                </p:cNvPr>
                <p:cNvSpPr/>
                <p:nvPr/>
              </p:nvSpPr>
              <p:spPr>
                <a:xfrm>
                  <a:off x="2610744" y="2405645"/>
                  <a:ext cx="736755" cy="1972718"/>
                </a:xfrm>
                <a:prstGeom prst="rightBrace">
                  <a:avLst/>
                </a:prstGeom>
                <a:noFill/>
                <a:ln>
                  <a:solidFill>
                    <a:srgbClr val="002D5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60" name="Straight Arrow Connector 59">
                  <a:extLst>
                    <a:ext uri="{FF2B5EF4-FFF2-40B4-BE49-F238E27FC236}">
                      <a16:creationId xmlns:a16="http://schemas.microsoft.com/office/drawing/2014/main" id="{7E814ADC-10C9-4A23-8472-E227D1737C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48810" y="3392004"/>
                  <a:ext cx="120205" cy="0"/>
                </a:xfrm>
                <a:prstGeom prst="straightConnector1">
                  <a:avLst/>
                </a:prstGeom>
                <a:ln w="57150">
                  <a:solidFill>
                    <a:srgbClr val="002D50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784D04C-6081-48ED-9480-54DAEA1C678A}"/>
                </a:ext>
              </a:extLst>
            </p:cNvPr>
            <p:cNvGrpSpPr/>
            <p:nvPr/>
          </p:nvGrpSpPr>
          <p:grpSpPr>
            <a:xfrm>
              <a:off x="3307795" y="1664542"/>
              <a:ext cx="2612067" cy="3854267"/>
              <a:chOff x="3232357" y="1664542"/>
              <a:chExt cx="2612067" cy="3854267"/>
            </a:xfrm>
            <a:noFill/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4F605ED7-4AD9-4E12-8AEC-9B92E99E03EB}"/>
                  </a:ext>
                </a:extLst>
              </p:cNvPr>
              <p:cNvSpPr/>
              <p:nvPr/>
            </p:nvSpPr>
            <p:spPr>
              <a:xfrm>
                <a:off x="3289159" y="1664542"/>
                <a:ext cx="2498462" cy="3711388"/>
              </a:xfrm>
              <a:prstGeom prst="roundRect">
                <a:avLst/>
              </a:prstGeom>
              <a:grp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A4E256-B20B-4777-8932-4670A2407CDE}"/>
                  </a:ext>
                </a:extLst>
              </p:cNvPr>
              <p:cNvSpPr txBox="1"/>
              <p:nvPr/>
            </p:nvSpPr>
            <p:spPr>
              <a:xfrm>
                <a:off x="4114909" y="1800848"/>
                <a:ext cx="1134670" cy="46166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2D50"/>
                    </a:solidFill>
                    <a:latin typeface="Helvetica Neue"/>
                  </a:rPr>
                  <a:t>ATra</a:t>
                </a:r>
                <a:r>
                  <a:rPr lang="en-US" sz="2400" b="1" baseline="30000" dirty="0">
                    <a:solidFill>
                      <a:srgbClr val="002D50"/>
                    </a:solidFill>
                    <a:latin typeface="Helvetica Neue"/>
                  </a:rPr>
                  <a:t>TM</a:t>
                </a:r>
                <a:endParaRPr lang="en-US" sz="2400" b="1" dirty="0">
                  <a:solidFill>
                    <a:srgbClr val="002D50"/>
                  </a:solidFill>
                  <a:latin typeface="Helvetica Neue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E8110B2-CD33-404D-AB92-10D3DD7CE81C}"/>
                  </a:ext>
                </a:extLst>
              </p:cNvPr>
              <p:cNvSpPr txBox="1"/>
              <p:nvPr/>
            </p:nvSpPr>
            <p:spPr>
              <a:xfrm>
                <a:off x="3232357" y="2317933"/>
                <a:ext cx="2612067" cy="320087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02D50"/>
                    </a:solidFill>
                    <a:latin typeface="Helvetica Neue"/>
                  </a:rPr>
                  <a:t>Link Data</a:t>
                </a:r>
              </a:p>
              <a:p>
                <a:pPr algn="ctr"/>
                <a:r>
                  <a:rPr lang="en-US" sz="1600" i="1" dirty="0">
                    <a:latin typeface="Helvetica Neue"/>
                  </a:rPr>
                  <a:t>(matching algorithm)</a:t>
                </a:r>
                <a:endParaRPr lang="en-US" b="1" i="1" dirty="0">
                  <a:solidFill>
                    <a:srgbClr val="002D50"/>
                  </a:solidFill>
                  <a:latin typeface="Helvetica Neue"/>
                </a:endParaRPr>
              </a:p>
              <a:p>
                <a:pPr algn="ctr"/>
                <a:r>
                  <a:rPr lang="en-US" sz="1600" dirty="0">
                    <a:latin typeface="Helvetica Neue"/>
                  </a:rPr>
                  <a:t>integrate/connect/match data based on defined parameters</a:t>
                </a:r>
              </a:p>
              <a:p>
                <a:pPr algn="ctr"/>
                <a:endParaRPr lang="en-US" dirty="0">
                  <a:latin typeface="Helvetica Neue"/>
                </a:endParaRPr>
              </a:p>
              <a:p>
                <a:pPr algn="ctr"/>
                <a:r>
                  <a:rPr lang="en-US" b="1" dirty="0">
                    <a:solidFill>
                      <a:srgbClr val="002D50"/>
                    </a:solidFill>
                    <a:latin typeface="Helvetica Neue"/>
                  </a:rPr>
                  <a:t>Analytics and Reporting</a:t>
                </a:r>
              </a:p>
              <a:p>
                <a:pPr algn="ctr"/>
                <a:r>
                  <a:rPr lang="en-US" sz="1600" dirty="0">
                    <a:latin typeface="Helvetica Neue"/>
                  </a:rPr>
                  <a:t>Conduct complex processes in a short amount of time</a:t>
                </a:r>
              </a:p>
              <a:p>
                <a:endParaRPr lang="en-US" dirty="0">
                  <a:latin typeface="Helvetica Neue"/>
                </a:endParaRPr>
              </a:p>
            </p:txBody>
          </p:sp>
        </p:grp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C4C8D6C-42BE-4A89-8792-9504AD198F85}"/>
                </a:ext>
              </a:extLst>
            </p:cNvPr>
            <p:cNvCxnSpPr>
              <a:cxnSpLocks/>
            </p:cNvCxnSpPr>
            <p:nvPr/>
          </p:nvCxnSpPr>
          <p:spPr>
            <a:xfrm>
              <a:off x="3860793" y="2262513"/>
              <a:ext cx="150607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32917519-572F-4F97-A6B4-6F53260F48AD}"/>
                </a:ext>
              </a:extLst>
            </p:cNvPr>
            <p:cNvGrpSpPr/>
            <p:nvPr/>
          </p:nvGrpSpPr>
          <p:grpSpPr>
            <a:xfrm>
              <a:off x="6380607" y="1571826"/>
              <a:ext cx="2350059" cy="3896819"/>
              <a:chOff x="6486448" y="1543551"/>
              <a:chExt cx="2350059" cy="3896819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E3FC0FB3-5B74-4E6D-8B15-237D612725A9}"/>
                  </a:ext>
                </a:extLst>
              </p:cNvPr>
              <p:cNvGrpSpPr/>
              <p:nvPr/>
            </p:nvGrpSpPr>
            <p:grpSpPr>
              <a:xfrm>
                <a:off x="6486448" y="1543551"/>
                <a:ext cx="2350059" cy="688331"/>
                <a:chOff x="6303091" y="1543551"/>
                <a:chExt cx="2350059" cy="688331"/>
              </a:xfrm>
            </p:grpSpPr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0F590701-BBE2-4E20-BA53-8D8053C95663}"/>
                    </a:ext>
                  </a:extLst>
                </p:cNvPr>
                <p:cNvSpPr/>
                <p:nvPr/>
              </p:nvSpPr>
              <p:spPr>
                <a:xfrm>
                  <a:off x="6345916" y="1543551"/>
                  <a:ext cx="2264408" cy="688331"/>
                </a:xfrm>
                <a:prstGeom prst="rect">
                  <a:avLst/>
                </a:prstGeo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711B996C-AA18-4A8F-A3D2-84739842111F}"/>
                    </a:ext>
                  </a:extLst>
                </p:cNvPr>
                <p:cNvSpPr txBox="1"/>
                <p:nvPr/>
              </p:nvSpPr>
              <p:spPr>
                <a:xfrm>
                  <a:off x="6303091" y="1610717"/>
                  <a:ext cx="2350059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srgbClr val="002D50"/>
                      </a:solidFill>
                      <a:latin typeface="Helvetica Neue"/>
                    </a:rPr>
                    <a:t>Integrated datasets</a:t>
                  </a:r>
                  <a:br>
                    <a:rPr lang="en-US" sz="1600" dirty="0">
                      <a:latin typeface="Helvetica Neue"/>
                    </a:rPr>
                  </a:br>
                  <a:r>
                    <a:rPr lang="en-US" sz="1400" i="1" dirty="0">
                      <a:latin typeface="Helvetica Neue"/>
                    </a:rPr>
                    <a:t>(matched datasets)</a:t>
                  </a:r>
                  <a:endParaRPr lang="en-US" sz="1600" i="1" dirty="0">
                    <a:latin typeface="Helvetica Neue"/>
                  </a:endParaRPr>
                </a:p>
              </p:txBody>
            </p:sp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05021039-033A-4788-BE8B-A4E899F0F352}"/>
                  </a:ext>
                </a:extLst>
              </p:cNvPr>
              <p:cNvGrpSpPr/>
              <p:nvPr/>
            </p:nvGrpSpPr>
            <p:grpSpPr>
              <a:xfrm>
                <a:off x="6486448" y="2401041"/>
                <a:ext cx="2350059" cy="669684"/>
                <a:chOff x="6327490" y="2780407"/>
                <a:chExt cx="2350059" cy="669684"/>
              </a:xfrm>
            </p:grpSpPr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E1D42426-89FD-4878-8139-872C6C321C60}"/>
                    </a:ext>
                  </a:extLst>
                </p:cNvPr>
                <p:cNvSpPr/>
                <p:nvPr/>
              </p:nvSpPr>
              <p:spPr>
                <a:xfrm>
                  <a:off x="6370315" y="2780407"/>
                  <a:ext cx="2264408" cy="669684"/>
                </a:xfrm>
                <a:prstGeom prst="rect">
                  <a:avLst/>
                </a:prstGeo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25F4503A-6CE8-4063-9227-F1BC88149136}"/>
                    </a:ext>
                  </a:extLst>
                </p:cNvPr>
                <p:cNvSpPr txBox="1"/>
                <p:nvPr/>
              </p:nvSpPr>
              <p:spPr>
                <a:xfrm>
                  <a:off x="6327490" y="2838250"/>
                  <a:ext cx="2350059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srgbClr val="002D50"/>
                      </a:solidFill>
                      <a:latin typeface="Helvetica Neue"/>
                    </a:rPr>
                    <a:t>Meta-data</a:t>
                  </a:r>
                </a:p>
                <a:p>
                  <a:pPr algn="ctr"/>
                  <a:r>
                    <a:rPr lang="en-US" sz="1400" i="1" dirty="0">
                      <a:latin typeface="Helvetica Neue"/>
                    </a:rPr>
                    <a:t>(data about the data)</a:t>
                  </a:r>
                  <a:endParaRPr lang="en-US" sz="1600" i="1" dirty="0">
                    <a:latin typeface="Helvetica Neue"/>
                  </a:endParaRPr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D44E978A-8532-4490-B31F-74C9B08511A0}"/>
                  </a:ext>
                </a:extLst>
              </p:cNvPr>
              <p:cNvGrpSpPr/>
              <p:nvPr/>
            </p:nvGrpSpPr>
            <p:grpSpPr>
              <a:xfrm>
                <a:off x="6486448" y="3239884"/>
                <a:ext cx="2350059" cy="1015663"/>
                <a:chOff x="6423433" y="3993125"/>
                <a:chExt cx="2350059" cy="1015663"/>
              </a:xfrm>
            </p:grpSpPr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88F9396D-1ED4-4476-82E5-03B8DD085C03}"/>
                    </a:ext>
                  </a:extLst>
                </p:cNvPr>
                <p:cNvSpPr/>
                <p:nvPr/>
              </p:nvSpPr>
              <p:spPr>
                <a:xfrm>
                  <a:off x="6466258" y="4029127"/>
                  <a:ext cx="2264408" cy="943658"/>
                </a:xfrm>
                <a:prstGeom prst="rect">
                  <a:avLst/>
                </a:prstGeo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2D3FBE63-D866-42C3-96BE-18BCFE5EE066}"/>
                    </a:ext>
                  </a:extLst>
                </p:cNvPr>
                <p:cNvSpPr txBox="1"/>
                <p:nvPr/>
              </p:nvSpPr>
              <p:spPr>
                <a:xfrm>
                  <a:off x="6423433" y="3993125"/>
                  <a:ext cx="2350059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srgbClr val="002D50"/>
                      </a:solidFill>
                      <a:latin typeface="Helvetica Neue"/>
                    </a:rPr>
                    <a:t>Customizable reporting outputs</a:t>
                  </a:r>
                  <a:br>
                    <a:rPr lang="en-US" sz="1600" dirty="0">
                      <a:latin typeface="Helvetica Neue"/>
                    </a:rPr>
                  </a:br>
                  <a:r>
                    <a:rPr lang="en-US" sz="1400" i="1" dirty="0">
                      <a:latin typeface="Helvetica Neue"/>
                    </a:rPr>
                    <a:t>(large datasets merged, de-duplication)</a:t>
                  </a:r>
                  <a:endParaRPr lang="en-US" sz="1600" i="1" dirty="0">
                    <a:latin typeface="Helvetica Neue"/>
                  </a:endParaRPr>
                </a:p>
              </p:txBody>
            </p: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BE3F5B21-49EE-4B3B-8621-732B350D54F8}"/>
                  </a:ext>
                </a:extLst>
              </p:cNvPr>
              <p:cNvGrpSpPr/>
              <p:nvPr/>
            </p:nvGrpSpPr>
            <p:grpSpPr>
              <a:xfrm>
                <a:off x="6486448" y="4424707"/>
                <a:ext cx="2350059" cy="1015663"/>
                <a:chOff x="5984147" y="5189142"/>
                <a:chExt cx="2350059" cy="1015663"/>
              </a:xfrm>
            </p:grpSpPr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79B7B830-E702-44D6-B096-3CB2A98853EC}"/>
                    </a:ext>
                  </a:extLst>
                </p:cNvPr>
                <p:cNvSpPr/>
                <p:nvPr/>
              </p:nvSpPr>
              <p:spPr>
                <a:xfrm>
                  <a:off x="6026972" y="5225144"/>
                  <a:ext cx="2264408" cy="943658"/>
                </a:xfrm>
                <a:prstGeom prst="rect">
                  <a:avLst/>
                </a:prstGeo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8BF047B3-6C16-431D-A635-DA32EE7083D4}"/>
                    </a:ext>
                  </a:extLst>
                </p:cNvPr>
                <p:cNvSpPr txBox="1"/>
                <p:nvPr/>
              </p:nvSpPr>
              <p:spPr>
                <a:xfrm>
                  <a:off x="5984147" y="5189142"/>
                  <a:ext cx="2350059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srgbClr val="002D50"/>
                      </a:solidFill>
                      <a:latin typeface="Helvetica Neue"/>
                    </a:rPr>
                    <a:t>Customizable analytic outputs</a:t>
                  </a:r>
                  <a:br>
                    <a:rPr lang="en-US" sz="1600" dirty="0">
                      <a:latin typeface="Helvetica Neue"/>
                    </a:rPr>
                  </a:br>
                  <a:r>
                    <a:rPr lang="en-US" sz="1400" i="1" dirty="0">
                      <a:latin typeface="Helvetica Neue"/>
                    </a:rPr>
                    <a:t>(statistical and analytic tables)</a:t>
                  </a:r>
                  <a:endParaRPr lang="en-US" sz="1600" i="1" dirty="0">
                    <a:latin typeface="Helvetica Neue"/>
                  </a:endParaRPr>
                </a:p>
              </p:txBody>
            </p:sp>
          </p:grp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EF2D09E3-6142-4B32-8ED2-557856BB8E74}"/>
                </a:ext>
              </a:extLst>
            </p:cNvPr>
            <p:cNvGrpSpPr/>
            <p:nvPr/>
          </p:nvGrpSpPr>
          <p:grpSpPr>
            <a:xfrm>
              <a:off x="689080" y="923765"/>
              <a:ext cx="1506070" cy="461665"/>
              <a:chOff x="689080" y="917799"/>
              <a:chExt cx="1506070" cy="461665"/>
            </a:xfrm>
          </p:grpSpPr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BE8236D-A087-46C9-9B61-F37F37FB09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9080" y="1361014"/>
                <a:ext cx="150607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2C7EFDAC-CC48-4E90-8254-49DC4074B6A6}"/>
                  </a:ext>
                </a:extLst>
              </p:cNvPr>
              <p:cNvSpPr txBox="1"/>
              <p:nvPr/>
            </p:nvSpPr>
            <p:spPr>
              <a:xfrm>
                <a:off x="888919" y="917799"/>
                <a:ext cx="11063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2D50"/>
                    </a:solidFill>
                    <a:latin typeface="Helvetica Neue"/>
                  </a:rPr>
                  <a:t>Inputs</a:t>
                </a: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88151052-D492-4ACE-B1F2-7ADFAD4A0926}"/>
                </a:ext>
              </a:extLst>
            </p:cNvPr>
            <p:cNvGrpSpPr/>
            <p:nvPr/>
          </p:nvGrpSpPr>
          <p:grpSpPr>
            <a:xfrm>
              <a:off x="6802601" y="923765"/>
              <a:ext cx="1506070" cy="461665"/>
              <a:chOff x="6913008" y="931089"/>
              <a:chExt cx="1506070" cy="461665"/>
            </a:xfrm>
          </p:grpSpPr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77F80505-5ECE-456B-9A34-00BF111036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13008" y="1373216"/>
                <a:ext cx="150607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11E211E5-640E-404F-9FB3-671C5D3AEFC8}"/>
                  </a:ext>
                </a:extLst>
              </p:cNvPr>
              <p:cNvSpPr txBox="1"/>
              <p:nvPr/>
            </p:nvSpPr>
            <p:spPr>
              <a:xfrm>
                <a:off x="6984606" y="931089"/>
                <a:ext cx="13628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2D50"/>
                    </a:solidFill>
                    <a:latin typeface="Helvetica Neue"/>
                  </a:rPr>
                  <a:t>Outputs</a:t>
                </a: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1D8F05F8-FB32-44F3-AAD6-30E91B6E4CAE}"/>
                </a:ext>
              </a:extLst>
            </p:cNvPr>
            <p:cNvGrpSpPr/>
            <p:nvPr/>
          </p:nvGrpSpPr>
          <p:grpSpPr>
            <a:xfrm>
              <a:off x="5870679" y="1925619"/>
              <a:ext cx="552753" cy="2969110"/>
              <a:chOff x="5870679" y="1925619"/>
              <a:chExt cx="552753" cy="2969110"/>
            </a:xfrm>
          </p:grpSpPr>
          <p:sp>
            <p:nvSpPr>
              <p:cNvPr id="83" name="Right Brace 82">
                <a:extLst>
                  <a:ext uri="{FF2B5EF4-FFF2-40B4-BE49-F238E27FC236}">
                    <a16:creationId xmlns:a16="http://schemas.microsoft.com/office/drawing/2014/main" id="{0E0812DE-D32F-484B-A7CD-E3ED8E6C0459}"/>
                  </a:ext>
                </a:extLst>
              </p:cNvPr>
              <p:cNvSpPr/>
              <p:nvPr/>
            </p:nvSpPr>
            <p:spPr>
              <a:xfrm rot="10800000">
                <a:off x="5870679" y="1925619"/>
                <a:ext cx="509928" cy="2969110"/>
              </a:xfrm>
              <a:prstGeom prst="rightBrace">
                <a:avLst/>
              </a:prstGeom>
              <a:noFill/>
              <a:ln>
                <a:solidFill>
                  <a:srgbClr val="002D50"/>
                </a:solidFill>
                <a:headEnd type="triangl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ight Brace 115">
                <a:extLst>
                  <a:ext uri="{FF2B5EF4-FFF2-40B4-BE49-F238E27FC236}">
                    <a16:creationId xmlns:a16="http://schemas.microsoft.com/office/drawing/2014/main" id="{38271FD8-BE8D-4656-9EC2-83145D3645C1}"/>
                  </a:ext>
                </a:extLst>
              </p:cNvPr>
              <p:cNvSpPr/>
              <p:nvPr/>
            </p:nvSpPr>
            <p:spPr>
              <a:xfrm rot="10800000">
                <a:off x="5885264" y="2815343"/>
                <a:ext cx="538168" cy="943658"/>
              </a:xfrm>
              <a:prstGeom prst="rightBrace">
                <a:avLst>
                  <a:gd name="adj1" fmla="val 8333"/>
                  <a:gd name="adj2" fmla="val 36320"/>
                </a:avLst>
              </a:prstGeom>
              <a:noFill/>
              <a:ln>
                <a:solidFill>
                  <a:srgbClr val="002D50"/>
                </a:solidFill>
                <a:headEnd type="triangl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0696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405C6-4F60-9543-A2A8-C490B011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417" y="437836"/>
            <a:ext cx="7429499" cy="1108928"/>
          </a:xfrm>
        </p:spPr>
        <p:txBody>
          <a:bodyPr/>
          <a:lstStyle/>
          <a:p>
            <a:r>
              <a:rPr lang="en-US" dirty="0"/>
              <a:t>Data flow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84ACA66-9185-4B15-80CA-894125744BFC}"/>
              </a:ext>
            </a:extLst>
          </p:cNvPr>
          <p:cNvSpPr/>
          <p:nvPr/>
        </p:nvSpPr>
        <p:spPr>
          <a:xfrm>
            <a:off x="914400" y="2439386"/>
            <a:ext cx="1089660" cy="830088"/>
          </a:xfrm>
          <a:prstGeom prst="roundRect">
            <a:avLst/>
          </a:prstGeom>
          <a:solidFill>
            <a:srgbClr val="FFCC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D50"/>
                </a:solidFill>
              </a:rPr>
              <a:t>Data Source 1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A1F5C10-623F-4F6D-9D9F-593465179679}"/>
              </a:ext>
            </a:extLst>
          </p:cNvPr>
          <p:cNvSpPr/>
          <p:nvPr/>
        </p:nvSpPr>
        <p:spPr>
          <a:xfrm>
            <a:off x="922020" y="3369424"/>
            <a:ext cx="1089660" cy="830088"/>
          </a:xfrm>
          <a:prstGeom prst="roundRect">
            <a:avLst/>
          </a:prstGeom>
          <a:solidFill>
            <a:srgbClr val="FFCC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D50"/>
                </a:solidFill>
              </a:rPr>
              <a:t>Data Source 2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C04651F-032A-424C-A678-007F1EDEC732}"/>
              </a:ext>
            </a:extLst>
          </p:cNvPr>
          <p:cNvSpPr/>
          <p:nvPr/>
        </p:nvSpPr>
        <p:spPr>
          <a:xfrm>
            <a:off x="922020" y="4299462"/>
            <a:ext cx="1089660" cy="830088"/>
          </a:xfrm>
          <a:prstGeom prst="roundRect">
            <a:avLst/>
          </a:prstGeom>
          <a:solidFill>
            <a:srgbClr val="FFCC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D50"/>
                </a:solidFill>
              </a:rPr>
              <a:t>Data Source 3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C5B87E8-8882-431B-BE4A-B2AB89C19218}"/>
              </a:ext>
            </a:extLst>
          </p:cNvPr>
          <p:cNvSpPr/>
          <p:nvPr/>
        </p:nvSpPr>
        <p:spPr>
          <a:xfrm>
            <a:off x="3154680" y="2305494"/>
            <a:ext cx="2308860" cy="29441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D50"/>
                </a:solidFill>
              </a:rPr>
              <a:t>ATra</a:t>
            </a:r>
            <a:r>
              <a:rPr lang="en-US" sz="3600" b="1" baseline="30000" dirty="0">
                <a:solidFill>
                  <a:srgbClr val="002D50"/>
                </a:solidFill>
              </a:rPr>
              <a:t>TM</a:t>
            </a:r>
            <a:r>
              <a:rPr lang="en-US" sz="3200" dirty="0">
                <a:solidFill>
                  <a:srgbClr val="002D50"/>
                </a:solidFill>
              </a:rPr>
              <a:t> </a:t>
            </a:r>
            <a:br>
              <a:rPr lang="en-US" sz="3200" dirty="0">
                <a:solidFill>
                  <a:srgbClr val="002D50"/>
                </a:solidFill>
              </a:rPr>
            </a:br>
            <a:r>
              <a:rPr lang="en-US" sz="2400" dirty="0">
                <a:solidFill>
                  <a:srgbClr val="002D50"/>
                </a:solidFill>
              </a:rPr>
              <a:t>(Secure Data Platform)</a:t>
            </a:r>
            <a:endParaRPr lang="en-US" sz="3200" dirty="0">
              <a:solidFill>
                <a:srgbClr val="002D5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15C19D2-7C85-47F6-BBEF-8F7881DC417B}"/>
              </a:ext>
            </a:extLst>
          </p:cNvPr>
          <p:cNvSpPr/>
          <p:nvPr/>
        </p:nvSpPr>
        <p:spPr>
          <a:xfrm>
            <a:off x="6275876" y="2425633"/>
            <a:ext cx="2123440" cy="830088"/>
          </a:xfrm>
          <a:prstGeom prst="roundRect">
            <a:avLst/>
          </a:prstGeom>
          <a:solidFill>
            <a:srgbClr val="CC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D50"/>
                </a:solidFill>
              </a:rPr>
              <a:t>Integrated Datasets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F35DE18-EA2A-4B5F-A656-DC05E9E65B29}"/>
              </a:ext>
            </a:extLst>
          </p:cNvPr>
          <p:cNvSpPr/>
          <p:nvPr/>
        </p:nvSpPr>
        <p:spPr>
          <a:xfrm>
            <a:off x="6275876" y="3362547"/>
            <a:ext cx="2123440" cy="830088"/>
          </a:xfrm>
          <a:prstGeom prst="roundRect">
            <a:avLst/>
          </a:prstGeom>
          <a:solidFill>
            <a:srgbClr val="CC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D50"/>
                </a:solidFill>
              </a:rPr>
              <a:t>Meta-data/Metrics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FBA97E5-AE2F-4909-A014-008C02AD8AC3}"/>
              </a:ext>
            </a:extLst>
          </p:cNvPr>
          <p:cNvSpPr/>
          <p:nvPr/>
        </p:nvSpPr>
        <p:spPr>
          <a:xfrm>
            <a:off x="6275876" y="4299462"/>
            <a:ext cx="2123440" cy="830088"/>
          </a:xfrm>
          <a:prstGeom prst="roundRect">
            <a:avLst/>
          </a:prstGeom>
          <a:solidFill>
            <a:srgbClr val="CC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D50"/>
                </a:solidFill>
              </a:rPr>
              <a:t>Analytics Outputs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260DDB6-64D8-4BE5-B81E-A0B013C87A35}"/>
              </a:ext>
            </a:extLst>
          </p:cNvPr>
          <p:cNvCxnSpPr>
            <a:cxnSpLocks/>
          </p:cNvCxnSpPr>
          <p:nvPr/>
        </p:nvCxnSpPr>
        <p:spPr>
          <a:xfrm flipV="1">
            <a:off x="1065194" y="2081083"/>
            <a:ext cx="863774" cy="10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CCE5B899-5FEC-48F2-8A09-003C07359E96}"/>
              </a:ext>
            </a:extLst>
          </p:cNvPr>
          <p:cNvSpPr txBox="1"/>
          <p:nvPr/>
        </p:nvSpPr>
        <p:spPr>
          <a:xfrm>
            <a:off x="943885" y="1654196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D50"/>
                </a:solidFill>
                <a:latin typeface="Helvetica Neue"/>
              </a:rPr>
              <a:t>Inputs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0AABAAA-2C83-436B-8704-9B783019B146}"/>
              </a:ext>
            </a:extLst>
          </p:cNvPr>
          <p:cNvCxnSpPr>
            <a:cxnSpLocks/>
          </p:cNvCxnSpPr>
          <p:nvPr/>
        </p:nvCxnSpPr>
        <p:spPr>
          <a:xfrm>
            <a:off x="6727282" y="2082171"/>
            <a:ext cx="12206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45F29F9-0729-470A-B8A6-7DCDFCC504C4}"/>
              </a:ext>
            </a:extLst>
          </p:cNvPr>
          <p:cNvSpPr txBox="1"/>
          <p:nvPr/>
        </p:nvSpPr>
        <p:spPr>
          <a:xfrm>
            <a:off x="6656159" y="1650554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D50"/>
                </a:solidFill>
                <a:latin typeface="Helvetica Neue"/>
              </a:rPr>
              <a:t>Outputs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3045D32-6245-4935-A553-27C21D18F439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004060" y="2854430"/>
            <a:ext cx="1150620" cy="0"/>
          </a:xfrm>
          <a:prstGeom prst="straightConnector1">
            <a:avLst/>
          </a:prstGeom>
          <a:ln w="38100">
            <a:solidFill>
              <a:srgbClr val="002D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B4858ED-7A82-4478-AF8E-3BA50F3026B5}"/>
              </a:ext>
            </a:extLst>
          </p:cNvPr>
          <p:cNvCxnSpPr>
            <a:cxnSpLocks/>
            <a:stCxn id="29" idx="3"/>
            <a:endCxn id="31" idx="1"/>
          </p:cNvCxnSpPr>
          <p:nvPr/>
        </p:nvCxnSpPr>
        <p:spPr>
          <a:xfrm flipV="1">
            <a:off x="2011680" y="3777591"/>
            <a:ext cx="1143000" cy="6877"/>
          </a:xfrm>
          <a:prstGeom prst="straightConnector1">
            <a:avLst/>
          </a:prstGeom>
          <a:ln w="38100">
            <a:solidFill>
              <a:srgbClr val="002D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91D29FB-536F-4607-BA46-5BF158EB78AF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2011680" y="4714506"/>
            <a:ext cx="1150620" cy="0"/>
          </a:xfrm>
          <a:prstGeom prst="straightConnector1">
            <a:avLst/>
          </a:prstGeom>
          <a:ln w="38100">
            <a:solidFill>
              <a:srgbClr val="002D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548C0EA-0572-44A9-8235-730B1DC37B94}"/>
              </a:ext>
            </a:extLst>
          </p:cNvPr>
          <p:cNvCxnSpPr>
            <a:cxnSpLocks/>
          </p:cNvCxnSpPr>
          <p:nvPr/>
        </p:nvCxnSpPr>
        <p:spPr>
          <a:xfrm>
            <a:off x="5463540" y="2846554"/>
            <a:ext cx="816610" cy="0"/>
          </a:xfrm>
          <a:prstGeom prst="straightConnector1">
            <a:avLst/>
          </a:prstGeom>
          <a:ln w="38100">
            <a:solidFill>
              <a:srgbClr val="002D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9549F0E-28DC-47C4-81FE-137377E22422}"/>
              </a:ext>
            </a:extLst>
          </p:cNvPr>
          <p:cNvCxnSpPr>
            <a:cxnSpLocks/>
            <a:stCxn id="31" idx="3"/>
            <a:endCxn id="33" idx="1"/>
          </p:cNvCxnSpPr>
          <p:nvPr/>
        </p:nvCxnSpPr>
        <p:spPr>
          <a:xfrm>
            <a:off x="5463540" y="3777591"/>
            <a:ext cx="812336" cy="0"/>
          </a:xfrm>
          <a:prstGeom prst="straightConnector1">
            <a:avLst/>
          </a:prstGeom>
          <a:ln w="38100">
            <a:solidFill>
              <a:srgbClr val="002D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F28EAA1-26AA-4566-9FEF-0FEC81BC32B7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5463540" y="4714506"/>
            <a:ext cx="812336" cy="0"/>
          </a:xfrm>
          <a:prstGeom prst="straightConnector1">
            <a:avLst/>
          </a:prstGeom>
          <a:ln w="38100">
            <a:solidFill>
              <a:srgbClr val="002D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12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FCE55-BA9E-1E43-BC2C-58C7F98F5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ATra</a:t>
            </a:r>
            <a:r>
              <a:rPr lang="en-US" baseline="30000" dirty="0"/>
              <a:t>TM</a:t>
            </a:r>
            <a:r>
              <a:rPr lang="en-US" dirty="0"/>
              <a:t>?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426CF52-D942-43A6-85E7-C9C726E9D04F}"/>
              </a:ext>
            </a:extLst>
          </p:cNvPr>
          <p:cNvGrpSpPr/>
          <p:nvPr/>
        </p:nvGrpSpPr>
        <p:grpSpPr>
          <a:xfrm>
            <a:off x="827448" y="1422243"/>
            <a:ext cx="7489104" cy="4014869"/>
            <a:chOff x="493070" y="1525500"/>
            <a:chExt cx="7489104" cy="4014869"/>
          </a:xfrm>
        </p:grpSpPr>
        <p:pic>
          <p:nvPicPr>
            <p:cNvPr id="7" name="Graphic 6" descr="Connections">
              <a:extLst>
                <a:ext uri="{FF2B5EF4-FFF2-40B4-BE49-F238E27FC236}">
                  <a16:creationId xmlns:a16="http://schemas.microsoft.com/office/drawing/2014/main" id="{10354091-7FB3-49BA-BD5A-18543B45C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3070" y="4625969"/>
              <a:ext cx="914400" cy="914400"/>
            </a:xfrm>
            <a:prstGeom prst="rect">
              <a:avLst/>
            </a:prstGeom>
          </p:spPr>
        </p:pic>
        <p:pic>
          <p:nvPicPr>
            <p:cNvPr id="9" name="Graphic 8" descr="Clock">
              <a:extLst>
                <a:ext uri="{FF2B5EF4-FFF2-40B4-BE49-F238E27FC236}">
                  <a16:creationId xmlns:a16="http://schemas.microsoft.com/office/drawing/2014/main" id="{8F633FA1-6BAA-4322-801B-31BBA5269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6182" y="3649962"/>
              <a:ext cx="828177" cy="828177"/>
            </a:xfrm>
            <a:prstGeom prst="rect">
              <a:avLst/>
            </a:prstGeom>
          </p:spPr>
        </p:pic>
        <p:pic>
          <p:nvPicPr>
            <p:cNvPr id="15" name="Graphic 14" descr="Presentation with org chart">
              <a:extLst>
                <a:ext uri="{FF2B5EF4-FFF2-40B4-BE49-F238E27FC236}">
                  <a16:creationId xmlns:a16="http://schemas.microsoft.com/office/drawing/2014/main" id="{6BE47633-D2D9-4DC7-96E9-277571EF5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3070" y="1525500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Network">
              <a:extLst>
                <a:ext uri="{FF2B5EF4-FFF2-40B4-BE49-F238E27FC236}">
                  <a16:creationId xmlns:a16="http://schemas.microsoft.com/office/drawing/2014/main" id="{5C2B68B8-3E20-41E1-9CCC-76D15151F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3070" y="2587731"/>
              <a:ext cx="914400" cy="9144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50F16C6-7F2B-4718-AF73-EB55312A204A}"/>
                </a:ext>
              </a:extLst>
            </p:cNvPr>
            <p:cNvSpPr txBox="1"/>
            <p:nvPr/>
          </p:nvSpPr>
          <p:spPr>
            <a:xfrm>
              <a:off x="1775012" y="1634773"/>
              <a:ext cx="6207162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"/>
                </a:rPr>
                <a:t>Assist in automating business processes and/or meeting existing needs of data integration</a:t>
              </a:r>
            </a:p>
            <a:p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F23B112-2700-4999-8456-E4BB47E8F9AA}"/>
                </a:ext>
              </a:extLst>
            </p:cNvPr>
            <p:cNvSpPr txBox="1"/>
            <p:nvPr/>
          </p:nvSpPr>
          <p:spPr>
            <a:xfrm>
              <a:off x="1775012" y="2878889"/>
              <a:ext cx="62071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"/>
                </a:rPr>
                <a:t>Explore new ways to achieve big data analytic goals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A842201-8BFC-42C7-B13D-CAA4FF82599D}"/>
                </a:ext>
              </a:extLst>
            </p:cNvPr>
            <p:cNvSpPr txBox="1"/>
            <p:nvPr/>
          </p:nvSpPr>
          <p:spPr>
            <a:xfrm>
              <a:off x="1775012" y="3692315"/>
              <a:ext cx="5927463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"/>
                </a:rPr>
                <a:t>Decrease time (person power) needed in the integration of multiple data sources</a:t>
              </a:r>
            </a:p>
            <a:p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12D49BC-BE85-486B-BC02-30E522575932}"/>
                </a:ext>
              </a:extLst>
            </p:cNvPr>
            <p:cNvSpPr txBox="1"/>
            <p:nvPr/>
          </p:nvSpPr>
          <p:spPr>
            <a:xfrm>
              <a:off x="1775011" y="4729226"/>
              <a:ext cx="59274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"/>
                </a:rPr>
                <a:t>Provide a secure mechanism to link PII/PHI across data systems where barriers to doing so may exist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110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CA0B305-B92B-B541-AD5C-3E1EB9FEB3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5286456"/>
              </p:ext>
            </p:extLst>
          </p:nvPr>
        </p:nvGraphicFramePr>
        <p:xfrm>
          <a:off x="457200" y="1122947"/>
          <a:ext cx="8229600" cy="4938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930A308-32F4-B747-9251-9D19AE104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ATra</a:t>
            </a:r>
            <a:r>
              <a:rPr lang="en-US" baseline="30000" dirty="0"/>
              <a:t>TM</a:t>
            </a:r>
            <a:r>
              <a:rPr lang="en-US" dirty="0"/>
              <a:t> Projects</a:t>
            </a:r>
          </a:p>
        </p:txBody>
      </p:sp>
    </p:spTree>
    <p:extLst>
      <p:ext uri="{BB962C8B-B14F-4D97-AF65-F5344CB8AC3E}">
        <p14:creationId xmlns:p14="http://schemas.microsoft.com/office/powerpoint/2010/main" val="391402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6FB065-B51D-45D0-A296-207264867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3978"/>
            <a:ext cx="8229600" cy="458824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800" dirty="0">
                <a:latin typeface="+mn-lt"/>
              </a:rPr>
              <a:t>Supports 18-1802 funded jurisdictions by providing a tool to assist with RIDR/CIDR de-duplication</a:t>
            </a:r>
          </a:p>
          <a:p>
            <a:r>
              <a:rPr lang="en-US" sz="2800" dirty="0">
                <a:solidFill>
                  <a:prstClr val="black"/>
                </a:solidFill>
                <a:latin typeface="+mn-lt"/>
                <a:cs typeface="+mn-cs"/>
              </a:rPr>
              <a:t>Provides the ability to rapidly exchange data in a safe and secure manner that meets the highest security and confidentiality guidelines </a:t>
            </a:r>
          </a:p>
          <a:p>
            <a:r>
              <a:rPr lang="en-US" sz="2800" dirty="0">
                <a:solidFill>
                  <a:prstClr val="black"/>
                </a:solidFill>
                <a:latin typeface="+mn-lt"/>
                <a:cs typeface="+mn-cs"/>
              </a:rPr>
              <a:t>Improves timeliness, completeness, and accuracy of HIV Surveillance data – used for Continuum of Care and Ending the HIV Epidemic indicators </a:t>
            </a:r>
          </a:p>
          <a:p>
            <a:endParaRPr lang="en-US" sz="2800" dirty="0">
              <a:solidFill>
                <a:prstClr val="black"/>
              </a:solidFill>
              <a:latin typeface="+mn-lt"/>
              <a:cs typeface="+mn-cs"/>
            </a:endParaRPr>
          </a:p>
          <a:p>
            <a:endParaRPr lang="en-US" sz="2800" dirty="0">
              <a:latin typeface="+mn-lt"/>
            </a:endParaRP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46CB83-BFAC-44E3-A57A-65FFCFD86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0752"/>
            <a:ext cx="8229600" cy="718962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+mn-lt"/>
              </a:rPr>
              <a:t>18-1805 Project (5 years): Secure Data Sharing Tool to Support De-duplication of Cases in the National HIV Surveillance System (NHSS) </a:t>
            </a:r>
          </a:p>
        </p:txBody>
      </p:sp>
    </p:spTree>
    <p:extLst>
      <p:ext uri="{BB962C8B-B14F-4D97-AF65-F5344CB8AC3E}">
        <p14:creationId xmlns:p14="http://schemas.microsoft.com/office/powerpoint/2010/main" val="163261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32175</TotalTime>
  <Words>1945</Words>
  <Application>Microsoft Macintosh PowerPoint</Application>
  <PresentationFormat>On-screen Show (4:3)</PresentationFormat>
  <Paragraphs>319</Paragraphs>
  <Slides>25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55 Helvetica Roman</vt:lpstr>
      <vt:lpstr>Arial</vt:lpstr>
      <vt:lpstr>Arial Black</vt:lpstr>
      <vt:lpstr>Calibri</vt:lpstr>
      <vt:lpstr>Corbel</vt:lpstr>
      <vt:lpstr>Georgia</vt:lpstr>
      <vt:lpstr>Helvetica Neue</vt:lpstr>
      <vt:lpstr>Tahoma</vt:lpstr>
      <vt:lpstr>Wingdings</vt:lpstr>
      <vt:lpstr>Office Theme</vt:lpstr>
      <vt:lpstr>The ATraTM Black Box System: Public Health Initiatives</vt:lpstr>
      <vt:lpstr>Objectives</vt:lpstr>
      <vt:lpstr>PowerPoint Presentation</vt:lpstr>
      <vt:lpstr>PowerPoint Presentation</vt:lpstr>
      <vt:lpstr>Inputs and Outputs </vt:lpstr>
      <vt:lpstr>Data flow</vt:lpstr>
      <vt:lpstr>Why use ATraTM?</vt:lpstr>
      <vt:lpstr>Current ATraTM Projects</vt:lpstr>
      <vt:lpstr>18-1805 Project (5 years): Secure Data Sharing Tool to Support De-duplication of Cases in the National HIV Surveillance System (NHSS) </vt:lpstr>
      <vt:lpstr>18-1805 Project: Current Status</vt:lpstr>
      <vt:lpstr>18-1805 Current Participants August 2021</vt:lpstr>
      <vt:lpstr>The 5J Project</vt:lpstr>
      <vt:lpstr>5J Enhancements (Current)</vt:lpstr>
      <vt:lpstr>5J  Results: Names Enhancement</vt:lpstr>
      <vt:lpstr>DC Cohort Project</vt:lpstr>
      <vt:lpstr>STI Project</vt:lpstr>
      <vt:lpstr>A Secure Method for Analysis of Private Information ATraTM Roadmap Update</vt:lpstr>
      <vt:lpstr>Future ATraTM Functionality</vt:lpstr>
      <vt:lpstr>Top Goals: ATraTM Version 4 &amp; Version 5</vt:lpstr>
      <vt:lpstr>ATraTM Platform (V4)</vt:lpstr>
      <vt:lpstr>The ATraTM “Client” application</vt:lpstr>
      <vt:lpstr>PowerPoint Presentation</vt:lpstr>
      <vt:lpstr>ATraTM Platform (V5.0)  </vt:lpstr>
      <vt:lpstr>PowerPoint Presentation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Option One Title Here</dc:title>
  <dc:creator>Shikha Savdas</dc:creator>
  <cp:lastModifiedBy>Anne Rhodes</cp:lastModifiedBy>
  <cp:revision>429</cp:revision>
  <cp:lastPrinted>2018-06-05T03:31:40Z</cp:lastPrinted>
  <dcterms:created xsi:type="dcterms:W3CDTF">2012-07-30T19:58:27Z</dcterms:created>
  <dcterms:modified xsi:type="dcterms:W3CDTF">2021-09-17T21:13:50Z</dcterms:modified>
</cp:coreProperties>
</file>