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7432000" cy="16459200"/>
  <p:notesSz cx="6858000" cy="9144000"/>
  <p:defaultTextStyle>
    <a:defPPr>
      <a:defRPr lang="en-US"/>
    </a:defPPr>
    <a:lvl1pPr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5pPr>
    <a:lvl6pPr marL="2286000" algn="l" defTabSz="914400" rtl="0" eaLnBrk="1" latinLnBrk="0" hangingPunct="1">
      <a:defRPr sz="1700" kern="1200">
        <a:solidFill>
          <a:schemeClr val="tx1"/>
        </a:solidFill>
        <a:latin typeface="Arial" panose="020B0604020202020204" pitchFamily="34" charset="0"/>
        <a:ea typeface="+mn-ea"/>
        <a:cs typeface="+mn-cs"/>
      </a:defRPr>
    </a:lvl6pPr>
    <a:lvl7pPr marL="2743200" algn="l" defTabSz="914400" rtl="0" eaLnBrk="1" latinLnBrk="0" hangingPunct="1">
      <a:defRPr sz="1700" kern="1200">
        <a:solidFill>
          <a:schemeClr val="tx1"/>
        </a:solidFill>
        <a:latin typeface="Arial" panose="020B0604020202020204" pitchFamily="34" charset="0"/>
        <a:ea typeface="+mn-ea"/>
        <a:cs typeface="+mn-cs"/>
      </a:defRPr>
    </a:lvl7pPr>
    <a:lvl8pPr marL="3200400" algn="l" defTabSz="914400" rtl="0" eaLnBrk="1" latinLnBrk="0" hangingPunct="1">
      <a:defRPr sz="1700" kern="1200">
        <a:solidFill>
          <a:schemeClr val="tx1"/>
        </a:solidFill>
        <a:latin typeface="Arial" panose="020B0604020202020204" pitchFamily="34" charset="0"/>
        <a:ea typeface="+mn-ea"/>
        <a:cs typeface="+mn-cs"/>
      </a:defRPr>
    </a:lvl8pPr>
    <a:lvl9pPr marL="3657600" algn="l" defTabSz="914400" rtl="0" eaLnBrk="1" latinLnBrk="0" hangingPunct="1">
      <a:defRPr sz="17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95">
          <p15:clr>
            <a:srgbClr val="A4A3A4"/>
          </p15:clr>
        </p15:guide>
        <p15:guide id="2" orient="horz" pos="10120">
          <p15:clr>
            <a:srgbClr val="A4A3A4"/>
          </p15:clr>
        </p15:guide>
        <p15:guide id="3" pos="4287">
          <p15:clr>
            <a:srgbClr val="A4A3A4"/>
          </p15:clr>
        </p15:guide>
        <p15:guide id="4" pos="218">
          <p15:clr>
            <a:srgbClr val="A4A3A4"/>
          </p15:clr>
        </p15:guide>
        <p15:guide id="5" pos="17060">
          <p15:clr>
            <a:srgbClr val="A4A3A4"/>
          </p15:clr>
        </p15:guide>
        <p15:guide id="6" pos="4589">
          <p15:clr>
            <a:srgbClr val="A4A3A4"/>
          </p15:clr>
        </p15:guide>
        <p15:guide id="7" pos="8544">
          <p15:clr>
            <a:srgbClr val="A4A3A4"/>
          </p15:clr>
        </p15:guide>
        <p15:guide id="8" pos="8847">
          <p15:clr>
            <a:srgbClr val="A4A3A4"/>
          </p15:clr>
        </p15:guide>
        <p15:guide id="9" pos="12783">
          <p15:clr>
            <a:srgbClr val="A4A3A4"/>
          </p15:clr>
        </p15:guide>
        <p15:guide id="10" pos="1310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81" autoAdjust="0"/>
  </p:normalViewPr>
  <p:slideViewPr>
    <p:cSldViewPr snapToGrid="0">
      <p:cViewPr varScale="1">
        <p:scale>
          <a:sx n="45" d="100"/>
          <a:sy n="45" d="100"/>
        </p:scale>
        <p:origin x="248" y="264"/>
      </p:cViewPr>
      <p:guideLst>
        <p:guide orient="horz" pos="195"/>
        <p:guide orient="horz" pos="10120"/>
        <p:guide pos="4287"/>
        <p:guide pos="218"/>
        <p:guide pos="17060"/>
        <p:guide pos="4589"/>
        <p:guide pos="8544"/>
        <p:guide pos="8847"/>
        <p:guide pos="12783"/>
        <p:guide pos="1310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1" d="100"/>
          <a:sy n="81" d="100"/>
        </p:scale>
        <p:origin x="-199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DB346F-2DBB-3F46-A2B3-C0CF2B70787F}"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n-US"/>
        </a:p>
      </dgm:t>
    </dgm:pt>
    <dgm:pt modelId="{340D7846-3AF8-404D-9A72-0CB1FD8C71D9}">
      <dgm:prSet phldrT="[Text]"/>
      <dgm:spPr/>
      <dgm:t>
        <a:bodyPr/>
        <a:lstStyle/>
        <a:p>
          <a:r>
            <a:rPr lang="en-US" dirty="0">
              <a:solidFill>
                <a:srgbClr val="002060"/>
              </a:solidFill>
            </a:rPr>
            <a:t>Number of matches</a:t>
          </a:r>
        </a:p>
      </dgm:t>
    </dgm:pt>
    <dgm:pt modelId="{2816B068-AD79-8843-80E0-3A2536CFF8F1}" type="parTrans" cxnId="{8B21356F-BCB8-204B-9A3D-1197CE68ACB2}">
      <dgm:prSet/>
      <dgm:spPr/>
      <dgm:t>
        <a:bodyPr/>
        <a:lstStyle/>
        <a:p>
          <a:endParaRPr lang="en-US"/>
        </a:p>
      </dgm:t>
    </dgm:pt>
    <dgm:pt modelId="{268167E5-82A3-6242-8DDB-BAD26D0941DE}" type="sibTrans" cxnId="{8B21356F-BCB8-204B-9A3D-1197CE68ACB2}">
      <dgm:prSet/>
      <dgm:spPr/>
      <dgm:t>
        <a:bodyPr/>
        <a:lstStyle/>
        <a:p>
          <a:endParaRPr lang="en-US"/>
        </a:p>
      </dgm:t>
    </dgm:pt>
    <dgm:pt modelId="{21FC2462-E411-3D48-8865-3A19CB400532}">
      <dgm:prSet phldrT="[Text]"/>
      <dgm:spPr/>
      <dgm:t>
        <a:bodyPr/>
        <a:lstStyle/>
        <a:p>
          <a:r>
            <a:rPr lang="en-US" dirty="0"/>
            <a:t>Found 9,070 matches that were not found before (4.6%)</a:t>
          </a:r>
        </a:p>
      </dgm:t>
    </dgm:pt>
    <dgm:pt modelId="{74F75284-C149-8649-8A15-EB7C06F74767}" type="parTrans" cxnId="{7BBE37A7-14C3-6545-ADA9-37F98CF19FFC}">
      <dgm:prSet/>
      <dgm:spPr/>
      <dgm:t>
        <a:bodyPr/>
        <a:lstStyle/>
        <a:p>
          <a:endParaRPr lang="en-US"/>
        </a:p>
      </dgm:t>
    </dgm:pt>
    <dgm:pt modelId="{3C728580-8DD5-6941-8DA0-C09C57D3FC54}" type="sibTrans" cxnId="{7BBE37A7-14C3-6545-ADA9-37F98CF19FFC}">
      <dgm:prSet/>
      <dgm:spPr/>
      <dgm:t>
        <a:bodyPr/>
        <a:lstStyle/>
        <a:p>
          <a:endParaRPr lang="en-US"/>
        </a:p>
      </dgm:t>
    </dgm:pt>
    <dgm:pt modelId="{2CD014DA-CE67-8E4E-B090-D9F007E652B1}">
      <dgm:prSet phldrT="[Text]"/>
      <dgm:spPr/>
      <dgm:t>
        <a:bodyPr/>
        <a:lstStyle/>
        <a:p>
          <a:r>
            <a:rPr lang="en-US" dirty="0">
              <a:solidFill>
                <a:srgbClr val="002060"/>
              </a:solidFill>
            </a:rPr>
            <a:t>Increase in match levels</a:t>
          </a:r>
        </a:p>
      </dgm:t>
    </dgm:pt>
    <dgm:pt modelId="{AA4D8DD4-0540-EE49-A5AD-CA2BA9368B57}" type="parTrans" cxnId="{1EE4E4F7-6CC4-B34C-A9ED-2A130612155E}">
      <dgm:prSet/>
      <dgm:spPr/>
      <dgm:t>
        <a:bodyPr/>
        <a:lstStyle/>
        <a:p>
          <a:endParaRPr lang="en-US"/>
        </a:p>
      </dgm:t>
    </dgm:pt>
    <dgm:pt modelId="{4726151B-D34D-874C-BDB6-79A1D7F3E663}" type="sibTrans" cxnId="{1EE4E4F7-6CC4-B34C-A9ED-2A130612155E}">
      <dgm:prSet/>
      <dgm:spPr/>
      <dgm:t>
        <a:bodyPr/>
        <a:lstStyle/>
        <a:p>
          <a:endParaRPr lang="en-US"/>
        </a:p>
      </dgm:t>
    </dgm:pt>
    <dgm:pt modelId="{37B326AF-2C39-4048-B948-9CFEC9DBC24B}">
      <dgm:prSet phldrT="[Text]"/>
      <dgm:spPr/>
      <dgm:t>
        <a:bodyPr/>
        <a:lstStyle/>
        <a:p>
          <a:r>
            <a:rPr lang="en-US" dirty="0"/>
            <a:t>25,776 matches moved from Low to High levels (13.4%)</a:t>
          </a:r>
        </a:p>
      </dgm:t>
    </dgm:pt>
    <dgm:pt modelId="{C3E93774-337F-1842-A4B9-D86790F4D85D}" type="parTrans" cxnId="{3A78B9B0-B079-8D49-AA56-EADFCBB78E78}">
      <dgm:prSet/>
      <dgm:spPr/>
      <dgm:t>
        <a:bodyPr/>
        <a:lstStyle/>
        <a:p>
          <a:endParaRPr lang="en-US"/>
        </a:p>
      </dgm:t>
    </dgm:pt>
    <dgm:pt modelId="{61906F0D-3900-E041-849F-5F6FE899128C}" type="sibTrans" cxnId="{3A78B9B0-B079-8D49-AA56-EADFCBB78E78}">
      <dgm:prSet/>
      <dgm:spPr/>
      <dgm:t>
        <a:bodyPr/>
        <a:lstStyle/>
        <a:p>
          <a:endParaRPr lang="en-US"/>
        </a:p>
      </dgm:t>
    </dgm:pt>
    <dgm:pt modelId="{146D804D-5061-F34C-9E24-FB0E8D3B65B9}">
      <dgm:prSet phldrT="[Text]"/>
      <dgm:spPr/>
      <dgm:t>
        <a:bodyPr/>
        <a:lstStyle/>
        <a:p>
          <a:r>
            <a:rPr lang="en-US" dirty="0">
              <a:solidFill>
                <a:srgbClr val="002060"/>
              </a:solidFill>
            </a:rPr>
            <a:t>Exact Matches</a:t>
          </a:r>
        </a:p>
      </dgm:t>
    </dgm:pt>
    <dgm:pt modelId="{BDC1BB71-FB22-2A42-84C1-CFD6E4D1BC7A}" type="parTrans" cxnId="{0AF976B5-22AA-564B-BF2E-E33660229C82}">
      <dgm:prSet/>
      <dgm:spPr/>
      <dgm:t>
        <a:bodyPr/>
        <a:lstStyle/>
        <a:p>
          <a:endParaRPr lang="en-US"/>
        </a:p>
      </dgm:t>
    </dgm:pt>
    <dgm:pt modelId="{BF88104B-8958-854C-B4AC-50B8BF6BC7A5}" type="sibTrans" cxnId="{0AF976B5-22AA-564B-BF2E-E33660229C82}">
      <dgm:prSet/>
      <dgm:spPr/>
      <dgm:t>
        <a:bodyPr/>
        <a:lstStyle/>
        <a:p>
          <a:endParaRPr lang="en-US"/>
        </a:p>
      </dgm:t>
    </dgm:pt>
    <dgm:pt modelId="{D3AF52ED-85E4-934C-A2E1-91690F10A715}">
      <dgm:prSet phldrT="[Text]"/>
      <dgm:spPr/>
      <dgm:t>
        <a:bodyPr/>
        <a:lstStyle/>
        <a:p>
          <a:r>
            <a:rPr lang="en-US" dirty="0"/>
            <a:t>Total number of Exact matches increased by 11.9%</a:t>
          </a:r>
        </a:p>
      </dgm:t>
    </dgm:pt>
    <dgm:pt modelId="{4B24FC63-02CF-D14E-8D51-6BCFC5B37035}" type="parTrans" cxnId="{63314536-D7EC-B94B-B13C-B6999EE82F4B}">
      <dgm:prSet/>
      <dgm:spPr/>
      <dgm:t>
        <a:bodyPr/>
        <a:lstStyle/>
        <a:p>
          <a:endParaRPr lang="en-US"/>
        </a:p>
      </dgm:t>
    </dgm:pt>
    <dgm:pt modelId="{FF88FEA7-CB72-8E42-A32F-DB27BDC86D1D}" type="sibTrans" cxnId="{63314536-D7EC-B94B-B13C-B6999EE82F4B}">
      <dgm:prSet/>
      <dgm:spPr/>
      <dgm:t>
        <a:bodyPr/>
        <a:lstStyle/>
        <a:p>
          <a:endParaRPr lang="en-US"/>
        </a:p>
      </dgm:t>
    </dgm:pt>
    <dgm:pt modelId="{41F535FF-368B-F749-90C2-8F47F71E3B1F}" type="pres">
      <dgm:prSet presAssocID="{88DB346F-2DBB-3F46-A2B3-C0CF2B70787F}" presName="Name0" presStyleCnt="0">
        <dgm:presLayoutVars>
          <dgm:dir/>
          <dgm:animLvl val="lvl"/>
          <dgm:resizeHandles val="exact"/>
        </dgm:presLayoutVars>
      </dgm:prSet>
      <dgm:spPr/>
    </dgm:pt>
    <dgm:pt modelId="{765A54F7-7CE7-594C-BDAD-416D1194AA9F}" type="pres">
      <dgm:prSet presAssocID="{340D7846-3AF8-404D-9A72-0CB1FD8C71D9}" presName="linNode" presStyleCnt="0"/>
      <dgm:spPr/>
    </dgm:pt>
    <dgm:pt modelId="{4F718330-3DD8-4648-A876-76194A0E1603}" type="pres">
      <dgm:prSet presAssocID="{340D7846-3AF8-404D-9A72-0CB1FD8C71D9}" presName="parentText" presStyleLbl="node1" presStyleIdx="0" presStyleCnt="3">
        <dgm:presLayoutVars>
          <dgm:chMax val="1"/>
          <dgm:bulletEnabled val="1"/>
        </dgm:presLayoutVars>
      </dgm:prSet>
      <dgm:spPr/>
    </dgm:pt>
    <dgm:pt modelId="{5CD1E80F-B9D2-5B41-B810-6015DDD5F8E1}" type="pres">
      <dgm:prSet presAssocID="{340D7846-3AF8-404D-9A72-0CB1FD8C71D9}" presName="descendantText" presStyleLbl="alignAccFollowNode1" presStyleIdx="0" presStyleCnt="3">
        <dgm:presLayoutVars>
          <dgm:bulletEnabled val="1"/>
        </dgm:presLayoutVars>
      </dgm:prSet>
      <dgm:spPr/>
    </dgm:pt>
    <dgm:pt modelId="{779528F5-FE88-6B49-915F-A70BAA8C0547}" type="pres">
      <dgm:prSet presAssocID="{268167E5-82A3-6242-8DDB-BAD26D0941DE}" presName="sp" presStyleCnt="0"/>
      <dgm:spPr/>
    </dgm:pt>
    <dgm:pt modelId="{274F6243-15DF-F44B-BB63-DBE825A3A788}" type="pres">
      <dgm:prSet presAssocID="{2CD014DA-CE67-8E4E-B090-D9F007E652B1}" presName="linNode" presStyleCnt="0"/>
      <dgm:spPr/>
    </dgm:pt>
    <dgm:pt modelId="{77B20348-4114-6E47-94B2-DB7FD910A397}" type="pres">
      <dgm:prSet presAssocID="{2CD014DA-CE67-8E4E-B090-D9F007E652B1}" presName="parentText" presStyleLbl="node1" presStyleIdx="1" presStyleCnt="3" custLinFactNeighborY="-58">
        <dgm:presLayoutVars>
          <dgm:chMax val="1"/>
          <dgm:bulletEnabled val="1"/>
        </dgm:presLayoutVars>
      </dgm:prSet>
      <dgm:spPr/>
    </dgm:pt>
    <dgm:pt modelId="{DD85ACA5-42D5-1A47-8EB8-3A61C8D8DE25}" type="pres">
      <dgm:prSet presAssocID="{2CD014DA-CE67-8E4E-B090-D9F007E652B1}" presName="descendantText" presStyleLbl="alignAccFollowNode1" presStyleIdx="1" presStyleCnt="3">
        <dgm:presLayoutVars>
          <dgm:bulletEnabled val="1"/>
        </dgm:presLayoutVars>
      </dgm:prSet>
      <dgm:spPr/>
    </dgm:pt>
    <dgm:pt modelId="{E3AA8A0F-A039-ED43-9736-911B9084276D}" type="pres">
      <dgm:prSet presAssocID="{4726151B-D34D-874C-BDB6-79A1D7F3E663}" presName="sp" presStyleCnt="0"/>
      <dgm:spPr/>
    </dgm:pt>
    <dgm:pt modelId="{AF49F2F2-67F1-2B48-9A7A-5324DB08C67B}" type="pres">
      <dgm:prSet presAssocID="{146D804D-5061-F34C-9E24-FB0E8D3B65B9}" presName="linNode" presStyleCnt="0"/>
      <dgm:spPr/>
    </dgm:pt>
    <dgm:pt modelId="{B00C16C1-ED3C-364F-9A76-F3C80934ED11}" type="pres">
      <dgm:prSet presAssocID="{146D804D-5061-F34C-9E24-FB0E8D3B65B9}" presName="parentText" presStyleLbl="node1" presStyleIdx="2" presStyleCnt="3">
        <dgm:presLayoutVars>
          <dgm:chMax val="1"/>
          <dgm:bulletEnabled val="1"/>
        </dgm:presLayoutVars>
      </dgm:prSet>
      <dgm:spPr/>
    </dgm:pt>
    <dgm:pt modelId="{92B36B0A-C7DC-6547-80BC-0AD822B1B2B5}" type="pres">
      <dgm:prSet presAssocID="{146D804D-5061-F34C-9E24-FB0E8D3B65B9}" presName="descendantText" presStyleLbl="alignAccFollowNode1" presStyleIdx="2" presStyleCnt="3">
        <dgm:presLayoutVars>
          <dgm:bulletEnabled val="1"/>
        </dgm:presLayoutVars>
      </dgm:prSet>
      <dgm:spPr/>
    </dgm:pt>
  </dgm:ptLst>
  <dgm:cxnLst>
    <dgm:cxn modelId="{7209B80F-2A94-704D-B06E-3B29DDBACCBB}" type="presOf" srcId="{37B326AF-2C39-4048-B948-9CFEC9DBC24B}" destId="{DD85ACA5-42D5-1A47-8EB8-3A61C8D8DE25}" srcOrd="0" destOrd="0" presId="urn:microsoft.com/office/officeart/2005/8/layout/vList5"/>
    <dgm:cxn modelId="{3F0DC712-9887-4E4A-BED5-37A9EAAC36D8}" type="presOf" srcId="{21FC2462-E411-3D48-8865-3A19CB400532}" destId="{5CD1E80F-B9D2-5B41-B810-6015DDD5F8E1}" srcOrd="0" destOrd="0" presId="urn:microsoft.com/office/officeart/2005/8/layout/vList5"/>
    <dgm:cxn modelId="{63314536-D7EC-B94B-B13C-B6999EE82F4B}" srcId="{146D804D-5061-F34C-9E24-FB0E8D3B65B9}" destId="{D3AF52ED-85E4-934C-A2E1-91690F10A715}" srcOrd="0" destOrd="0" parTransId="{4B24FC63-02CF-D14E-8D51-6BCFC5B37035}" sibTransId="{FF88FEA7-CB72-8E42-A32F-DB27BDC86D1D}"/>
    <dgm:cxn modelId="{8B21356F-BCB8-204B-9A3D-1197CE68ACB2}" srcId="{88DB346F-2DBB-3F46-A2B3-C0CF2B70787F}" destId="{340D7846-3AF8-404D-9A72-0CB1FD8C71D9}" srcOrd="0" destOrd="0" parTransId="{2816B068-AD79-8843-80E0-3A2536CFF8F1}" sibTransId="{268167E5-82A3-6242-8DDB-BAD26D0941DE}"/>
    <dgm:cxn modelId="{DA569D7D-68F7-0F40-99C9-BE5DB968FA48}" type="presOf" srcId="{88DB346F-2DBB-3F46-A2B3-C0CF2B70787F}" destId="{41F535FF-368B-F749-90C2-8F47F71E3B1F}" srcOrd="0" destOrd="0" presId="urn:microsoft.com/office/officeart/2005/8/layout/vList5"/>
    <dgm:cxn modelId="{6D78DF81-5E8F-974C-84F5-A570799DDEEE}" type="presOf" srcId="{146D804D-5061-F34C-9E24-FB0E8D3B65B9}" destId="{B00C16C1-ED3C-364F-9A76-F3C80934ED11}" srcOrd="0" destOrd="0" presId="urn:microsoft.com/office/officeart/2005/8/layout/vList5"/>
    <dgm:cxn modelId="{943B0AA4-8475-1448-AF16-402C037C484B}" type="presOf" srcId="{D3AF52ED-85E4-934C-A2E1-91690F10A715}" destId="{92B36B0A-C7DC-6547-80BC-0AD822B1B2B5}" srcOrd="0" destOrd="0" presId="urn:microsoft.com/office/officeart/2005/8/layout/vList5"/>
    <dgm:cxn modelId="{7BBE37A7-14C3-6545-ADA9-37F98CF19FFC}" srcId="{340D7846-3AF8-404D-9A72-0CB1FD8C71D9}" destId="{21FC2462-E411-3D48-8865-3A19CB400532}" srcOrd="0" destOrd="0" parTransId="{74F75284-C149-8649-8A15-EB7C06F74767}" sibTransId="{3C728580-8DD5-6941-8DA0-C09C57D3FC54}"/>
    <dgm:cxn modelId="{3A78B9B0-B079-8D49-AA56-EADFCBB78E78}" srcId="{2CD014DA-CE67-8E4E-B090-D9F007E652B1}" destId="{37B326AF-2C39-4048-B948-9CFEC9DBC24B}" srcOrd="0" destOrd="0" parTransId="{C3E93774-337F-1842-A4B9-D86790F4D85D}" sibTransId="{61906F0D-3900-E041-849F-5F6FE899128C}"/>
    <dgm:cxn modelId="{0AF976B5-22AA-564B-BF2E-E33660229C82}" srcId="{88DB346F-2DBB-3F46-A2B3-C0CF2B70787F}" destId="{146D804D-5061-F34C-9E24-FB0E8D3B65B9}" srcOrd="2" destOrd="0" parTransId="{BDC1BB71-FB22-2A42-84C1-CFD6E4D1BC7A}" sibTransId="{BF88104B-8958-854C-B4AC-50B8BF6BC7A5}"/>
    <dgm:cxn modelId="{8CEC36CF-1C0B-4444-9449-3F9FDA837201}" type="presOf" srcId="{2CD014DA-CE67-8E4E-B090-D9F007E652B1}" destId="{77B20348-4114-6E47-94B2-DB7FD910A397}" srcOrd="0" destOrd="0" presId="urn:microsoft.com/office/officeart/2005/8/layout/vList5"/>
    <dgm:cxn modelId="{D197DFF4-9FB3-F54E-AC50-EEAAD89E68C0}" type="presOf" srcId="{340D7846-3AF8-404D-9A72-0CB1FD8C71D9}" destId="{4F718330-3DD8-4648-A876-76194A0E1603}" srcOrd="0" destOrd="0" presId="urn:microsoft.com/office/officeart/2005/8/layout/vList5"/>
    <dgm:cxn modelId="{1EE4E4F7-6CC4-B34C-A9ED-2A130612155E}" srcId="{88DB346F-2DBB-3F46-A2B3-C0CF2B70787F}" destId="{2CD014DA-CE67-8E4E-B090-D9F007E652B1}" srcOrd="1" destOrd="0" parTransId="{AA4D8DD4-0540-EE49-A5AD-CA2BA9368B57}" sibTransId="{4726151B-D34D-874C-BDB6-79A1D7F3E663}"/>
    <dgm:cxn modelId="{51EF4323-A125-CD42-B3C3-3F63D2B0A4FE}" type="presParOf" srcId="{41F535FF-368B-F749-90C2-8F47F71E3B1F}" destId="{765A54F7-7CE7-594C-BDAD-416D1194AA9F}" srcOrd="0" destOrd="0" presId="urn:microsoft.com/office/officeart/2005/8/layout/vList5"/>
    <dgm:cxn modelId="{73A1037A-753A-5B4C-9CA9-B89203509D7F}" type="presParOf" srcId="{765A54F7-7CE7-594C-BDAD-416D1194AA9F}" destId="{4F718330-3DD8-4648-A876-76194A0E1603}" srcOrd="0" destOrd="0" presId="urn:microsoft.com/office/officeart/2005/8/layout/vList5"/>
    <dgm:cxn modelId="{1D958E92-3B1E-0349-9719-784B2FFE8E07}" type="presParOf" srcId="{765A54F7-7CE7-594C-BDAD-416D1194AA9F}" destId="{5CD1E80F-B9D2-5B41-B810-6015DDD5F8E1}" srcOrd="1" destOrd="0" presId="urn:microsoft.com/office/officeart/2005/8/layout/vList5"/>
    <dgm:cxn modelId="{61528C52-04EC-564D-A5AA-644AF566CB62}" type="presParOf" srcId="{41F535FF-368B-F749-90C2-8F47F71E3B1F}" destId="{779528F5-FE88-6B49-915F-A70BAA8C0547}" srcOrd="1" destOrd="0" presId="urn:microsoft.com/office/officeart/2005/8/layout/vList5"/>
    <dgm:cxn modelId="{14932CFF-58D2-5548-8187-51F3AE764378}" type="presParOf" srcId="{41F535FF-368B-F749-90C2-8F47F71E3B1F}" destId="{274F6243-15DF-F44B-BB63-DBE825A3A788}" srcOrd="2" destOrd="0" presId="urn:microsoft.com/office/officeart/2005/8/layout/vList5"/>
    <dgm:cxn modelId="{200974AB-4511-2A4B-A511-C96CAA2A6E67}" type="presParOf" srcId="{274F6243-15DF-F44B-BB63-DBE825A3A788}" destId="{77B20348-4114-6E47-94B2-DB7FD910A397}" srcOrd="0" destOrd="0" presId="urn:microsoft.com/office/officeart/2005/8/layout/vList5"/>
    <dgm:cxn modelId="{3A8CF7D4-38DA-6F43-88BA-8895D3D353C2}" type="presParOf" srcId="{274F6243-15DF-F44B-BB63-DBE825A3A788}" destId="{DD85ACA5-42D5-1A47-8EB8-3A61C8D8DE25}" srcOrd="1" destOrd="0" presId="urn:microsoft.com/office/officeart/2005/8/layout/vList5"/>
    <dgm:cxn modelId="{A47479FE-15C5-2846-BCC9-E497545F98E3}" type="presParOf" srcId="{41F535FF-368B-F749-90C2-8F47F71E3B1F}" destId="{E3AA8A0F-A039-ED43-9736-911B9084276D}" srcOrd="3" destOrd="0" presId="urn:microsoft.com/office/officeart/2005/8/layout/vList5"/>
    <dgm:cxn modelId="{FC7E8B89-3319-FB49-8032-DB6A4AB76CB1}" type="presParOf" srcId="{41F535FF-368B-F749-90C2-8F47F71E3B1F}" destId="{AF49F2F2-67F1-2B48-9A7A-5324DB08C67B}" srcOrd="4" destOrd="0" presId="urn:microsoft.com/office/officeart/2005/8/layout/vList5"/>
    <dgm:cxn modelId="{A3611D76-40C5-4A45-8921-E98CFF616466}" type="presParOf" srcId="{AF49F2F2-67F1-2B48-9A7A-5324DB08C67B}" destId="{B00C16C1-ED3C-364F-9A76-F3C80934ED11}" srcOrd="0" destOrd="0" presId="urn:microsoft.com/office/officeart/2005/8/layout/vList5"/>
    <dgm:cxn modelId="{93978121-B820-8B47-8275-6FA90D43087B}" type="presParOf" srcId="{AF49F2F2-67F1-2B48-9A7A-5324DB08C67B}" destId="{92B36B0A-C7DC-6547-80BC-0AD822B1B2B5}"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1E80F-B9D2-5B41-B810-6015DDD5F8E1}">
      <dsp:nvSpPr>
        <dsp:cNvPr id="0" name=""/>
        <dsp:cNvSpPr/>
      </dsp:nvSpPr>
      <dsp:spPr>
        <a:xfrm rot="5400000">
          <a:off x="8212971" y="-3401739"/>
          <a:ext cx="1182811" cy="82864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Found 9,070 matches that were not found before (4.6%)</a:t>
          </a:r>
        </a:p>
      </dsp:txBody>
      <dsp:txXfrm rot="-5400000">
        <a:off x="4661141" y="207831"/>
        <a:ext cx="8228732" cy="1067331"/>
      </dsp:txXfrm>
    </dsp:sp>
    <dsp:sp modelId="{4F718330-3DD8-4648-A876-76194A0E1603}">
      <dsp:nvSpPr>
        <dsp:cNvPr id="0" name=""/>
        <dsp:cNvSpPr/>
      </dsp:nvSpPr>
      <dsp:spPr>
        <a:xfrm>
          <a:off x="0" y="2240"/>
          <a:ext cx="4661141" cy="1478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rgbClr val="002060"/>
              </a:solidFill>
            </a:rPr>
            <a:t>Number of matches</a:t>
          </a:r>
        </a:p>
      </dsp:txBody>
      <dsp:txXfrm>
        <a:off x="72175" y="74415"/>
        <a:ext cx="4516791" cy="1334164"/>
      </dsp:txXfrm>
    </dsp:sp>
    <dsp:sp modelId="{DD85ACA5-42D5-1A47-8EB8-3A61C8D8DE25}">
      <dsp:nvSpPr>
        <dsp:cNvPr id="0" name=""/>
        <dsp:cNvSpPr/>
      </dsp:nvSpPr>
      <dsp:spPr>
        <a:xfrm rot="5400000">
          <a:off x="8212971" y="-1849298"/>
          <a:ext cx="1182811" cy="82864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25,776 matches moved from Low to High levels (13.4%)</a:t>
          </a:r>
        </a:p>
      </dsp:txBody>
      <dsp:txXfrm rot="-5400000">
        <a:off x="4661141" y="1760272"/>
        <a:ext cx="8228732" cy="1067331"/>
      </dsp:txXfrm>
    </dsp:sp>
    <dsp:sp modelId="{77B20348-4114-6E47-94B2-DB7FD910A397}">
      <dsp:nvSpPr>
        <dsp:cNvPr id="0" name=""/>
        <dsp:cNvSpPr/>
      </dsp:nvSpPr>
      <dsp:spPr>
        <a:xfrm>
          <a:off x="0" y="1553822"/>
          <a:ext cx="4661141" cy="1478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rgbClr val="002060"/>
              </a:solidFill>
            </a:rPr>
            <a:t>Increase in match levels</a:t>
          </a:r>
        </a:p>
      </dsp:txBody>
      <dsp:txXfrm>
        <a:off x="72175" y="1625997"/>
        <a:ext cx="4516791" cy="1334164"/>
      </dsp:txXfrm>
    </dsp:sp>
    <dsp:sp modelId="{92B36B0A-C7DC-6547-80BC-0AD822B1B2B5}">
      <dsp:nvSpPr>
        <dsp:cNvPr id="0" name=""/>
        <dsp:cNvSpPr/>
      </dsp:nvSpPr>
      <dsp:spPr>
        <a:xfrm rot="5400000">
          <a:off x="8212971" y="-296858"/>
          <a:ext cx="1182811" cy="82864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Total number of Exact matches increased by 11.9%</a:t>
          </a:r>
        </a:p>
      </dsp:txBody>
      <dsp:txXfrm rot="-5400000">
        <a:off x="4661141" y="3312712"/>
        <a:ext cx="8228732" cy="1067331"/>
      </dsp:txXfrm>
    </dsp:sp>
    <dsp:sp modelId="{B00C16C1-ED3C-364F-9A76-F3C80934ED11}">
      <dsp:nvSpPr>
        <dsp:cNvPr id="0" name=""/>
        <dsp:cNvSpPr/>
      </dsp:nvSpPr>
      <dsp:spPr>
        <a:xfrm>
          <a:off x="0" y="3107120"/>
          <a:ext cx="4661141" cy="1478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rgbClr val="002060"/>
              </a:solidFill>
            </a:rPr>
            <a:t>Exact Matches</a:t>
          </a:r>
        </a:p>
      </dsp:txBody>
      <dsp:txXfrm>
        <a:off x="72175" y="3179295"/>
        <a:ext cx="4516791" cy="133416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3EA80EC-B896-0342-B333-E80385FAEFB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a:extLst>
              <a:ext uri="{FF2B5EF4-FFF2-40B4-BE49-F238E27FC236}">
                <a16:creationId xmlns:a16="http://schemas.microsoft.com/office/drawing/2014/main" id="{CEDBD07A-47E2-1945-98D8-FF12C87BFEF0}"/>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a:extLst>
              <a:ext uri="{FF2B5EF4-FFF2-40B4-BE49-F238E27FC236}">
                <a16:creationId xmlns:a16="http://schemas.microsoft.com/office/drawing/2014/main" id="{99ECEBE0-48A4-FB46-9032-05FBE9E8ECD2}"/>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1" name="Rectangle 5">
            <a:extLst>
              <a:ext uri="{FF2B5EF4-FFF2-40B4-BE49-F238E27FC236}">
                <a16:creationId xmlns:a16="http://schemas.microsoft.com/office/drawing/2014/main" id="{30869CC7-DF44-8943-98BE-AA61B96EB2CF}"/>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95049CD-4538-2D47-BB52-22B3612BC72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D20994B-4E21-A64D-9DFE-1A9E2252A61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a:extLst>
              <a:ext uri="{FF2B5EF4-FFF2-40B4-BE49-F238E27FC236}">
                <a16:creationId xmlns:a16="http://schemas.microsoft.com/office/drawing/2014/main" id="{A321E34B-A14B-3D49-B77F-941BAFEE5B3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31B0D287-91D1-8A48-BB8B-F8BBFB0DB01F}"/>
              </a:ext>
            </a:extLst>
          </p:cNvPr>
          <p:cNvSpPr>
            <a:spLocks noRot="1" noChangeArrowheads="1" noTextEdit="1"/>
          </p:cNvSpPr>
          <p:nvPr>
            <p:ph type="sldImg" idx="2"/>
          </p:nvPr>
        </p:nvSpPr>
        <p:spPr bwMode="auto">
          <a:xfrm>
            <a:off x="571500" y="685800"/>
            <a:ext cx="5715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D7EBB586-966D-D54A-B3C1-1220D1DBEC9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02EBF2AB-F87A-BA4E-AD5D-E8BE25719999}"/>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51" name="Rectangle 7">
            <a:extLst>
              <a:ext uri="{FF2B5EF4-FFF2-40B4-BE49-F238E27FC236}">
                <a16:creationId xmlns:a16="http://schemas.microsoft.com/office/drawing/2014/main" id="{8E727582-CD33-694C-B629-B09DFC181CC5}"/>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D7F5008-71EC-6845-8561-36B116C16AD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114800" y="9326563"/>
            <a:ext cx="19202400" cy="42068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56790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371600" y="3840163"/>
            <a:ext cx="24688800" cy="108632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8070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658813"/>
            <a:ext cx="6172200" cy="1404461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58813"/>
            <a:ext cx="18364200" cy="1404461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071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371600" y="3840163"/>
            <a:ext cx="24688800" cy="108632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5368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166938" y="6975475"/>
            <a:ext cx="23317200" cy="36004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5340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371600" y="3840163"/>
            <a:ext cx="12268200" cy="108632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792200" y="3840163"/>
            <a:ext cx="12268200" cy="108632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039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3684588"/>
            <a:ext cx="12120563" cy="15351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5219700"/>
            <a:ext cx="12120563" cy="9483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5" y="3684588"/>
            <a:ext cx="12125325" cy="15351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3935075" y="5219700"/>
            <a:ext cx="12125325" cy="9483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058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44104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359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0725150" y="655638"/>
            <a:ext cx="15335250" cy="140477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0" y="3444875"/>
            <a:ext cx="9024938" cy="112585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4647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5376863" y="1470025"/>
            <a:ext cx="16459200" cy="9875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5376863" y="12880975"/>
            <a:ext cx="16459200" cy="19319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3269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7">
            <a:extLst>
              <a:ext uri="{FF2B5EF4-FFF2-40B4-BE49-F238E27FC236}">
                <a16:creationId xmlns:a16="http://schemas.microsoft.com/office/drawing/2014/main" id="{A9A05CAC-A2D2-CD4A-A7DA-921F2B12ED73}"/>
              </a:ext>
            </a:extLst>
          </p:cNvPr>
          <p:cNvSpPr txBox="1">
            <a:spLocks noChangeArrowheads="1"/>
          </p:cNvSpPr>
          <p:nvPr userDrawn="1"/>
        </p:nvSpPr>
        <p:spPr bwMode="auto">
          <a:xfrm>
            <a:off x="20869275" y="16216313"/>
            <a:ext cx="621506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r" eaLnBrk="1" hangingPunct="1">
              <a:spcBef>
                <a:spcPct val="20000"/>
              </a:spcBef>
            </a:pPr>
            <a:r>
              <a:rPr lang="en-US" altLang="en-US" sz="700" b="1" i="1">
                <a:solidFill>
                  <a:schemeClr val="accent2"/>
                </a:solidFill>
              </a:rPr>
              <a:t>Poster produced by Faculty &amp; Curriculum Support (FACS), Georgetown University School of Medicine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250" rtl="0" eaLnBrk="0" fontAlgn="base" hangingPunct="0">
        <a:spcBef>
          <a:spcPct val="0"/>
        </a:spcBef>
        <a:spcAft>
          <a:spcPct val="0"/>
        </a:spcAft>
        <a:defRPr sz="12100">
          <a:solidFill>
            <a:schemeClr val="tx2"/>
          </a:solidFill>
          <a:latin typeface="+mj-lt"/>
          <a:ea typeface="+mj-ea"/>
          <a:cs typeface="+mj-cs"/>
        </a:defRPr>
      </a:lvl1pPr>
      <a:lvl2pPr algn="ctr" defTabSz="2508250" rtl="0" eaLnBrk="0" fontAlgn="base" hangingPunct="0">
        <a:spcBef>
          <a:spcPct val="0"/>
        </a:spcBef>
        <a:spcAft>
          <a:spcPct val="0"/>
        </a:spcAft>
        <a:defRPr sz="12100">
          <a:solidFill>
            <a:schemeClr val="tx2"/>
          </a:solidFill>
          <a:latin typeface="Arial" charset="0"/>
        </a:defRPr>
      </a:lvl2pPr>
      <a:lvl3pPr algn="ctr" defTabSz="2508250" rtl="0" eaLnBrk="0" fontAlgn="base" hangingPunct="0">
        <a:spcBef>
          <a:spcPct val="0"/>
        </a:spcBef>
        <a:spcAft>
          <a:spcPct val="0"/>
        </a:spcAft>
        <a:defRPr sz="12100">
          <a:solidFill>
            <a:schemeClr val="tx2"/>
          </a:solidFill>
          <a:latin typeface="Arial" charset="0"/>
        </a:defRPr>
      </a:lvl3pPr>
      <a:lvl4pPr algn="ctr" defTabSz="2508250" rtl="0" eaLnBrk="0" fontAlgn="base" hangingPunct="0">
        <a:spcBef>
          <a:spcPct val="0"/>
        </a:spcBef>
        <a:spcAft>
          <a:spcPct val="0"/>
        </a:spcAft>
        <a:defRPr sz="12100">
          <a:solidFill>
            <a:schemeClr val="tx2"/>
          </a:solidFill>
          <a:latin typeface="Arial" charset="0"/>
        </a:defRPr>
      </a:lvl4pPr>
      <a:lvl5pPr algn="ctr" defTabSz="2508250" rtl="0" eaLnBrk="0" fontAlgn="base" hangingPunct="0">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39800" indent="-939800" algn="r" defTabSz="2508250" rtl="0" eaLnBrk="0" fontAlgn="base" hangingPunct="0">
        <a:spcBef>
          <a:spcPct val="20000"/>
        </a:spcBef>
        <a:spcAft>
          <a:spcPct val="0"/>
        </a:spcAft>
        <a:defRPr sz="2000">
          <a:solidFill>
            <a:schemeClr val="tx1"/>
          </a:solidFill>
          <a:latin typeface="+mn-lt"/>
          <a:ea typeface="+mn-ea"/>
          <a:cs typeface="+mn-cs"/>
        </a:defRPr>
      </a:lvl1pPr>
      <a:lvl2pPr marL="2038350" indent="-784225" algn="l" defTabSz="2508250" rtl="0" eaLnBrk="0" fontAlgn="base" hangingPunct="0">
        <a:spcBef>
          <a:spcPct val="20000"/>
        </a:spcBef>
        <a:spcAft>
          <a:spcPct val="0"/>
        </a:spcAft>
        <a:buChar char="–"/>
        <a:defRPr sz="7700">
          <a:solidFill>
            <a:schemeClr val="tx1"/>
          </a:solidFill>
          <a:latin typeface="+mn-lt"/>
        </a:defRPr>
      </a:lvl2pPr>
      <a:lvl3pPr marL="3135313" indent="-627063" algn="l" defTabSz="2508250" rtl="0" eaLnBrk="0" fontAlgn="base" hangingPunct="0">
        <a:spcBef>
          <a:spcPct val="20000"/>
        </a:spcBef>
        <a:spcAft>
          <a:spcPct val="0"/>
        </a:spcAft>
        <a:buChar char="•"/>
        <a:defRPr sz="6600">
          <a:solidFill>
            <a:schemeClr val="tx1"/>
          </a:solidFill>
          <a:latin typeface="+mn-lt"/>
        </a:defRPr>
      </a:lvl3pPr>
      <a:lvl4pPr marL="4389438" indent="-627063" algn="l" defTabSz="2508250" rtl="0" eaLnBrk="0" fontAlgn="base" hangingPunct="0">
        <a:spcBef>
          <a:spcPct val="20000"/>
        </a:spcBef>
        <a:spcAft>
          <a:spcPct val="0"/>
        </a:spcAft>
        <a:buChar char="–"/>
        <a:defRPr sz="5500">
          <a:solidFill>
            <a:schemeClr val="tx1"/>
          </a:solidFill>
          <a:latin typeface="+mn-lt"/>
        </a:defRPr>
      </a:lvl4pPr>
      <a:lvl5pPr marL="5643563" indent="-627063" algn="l" defTabSz="2508250" rtl="0" eaLnBrk="0" fontAlgn="base" hangingPunct="0">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88">
            <a:extLst>
              <a:ext uri="{FF2B5EF4-FFF2-40B4-BE49-F238E27FC236}">
                <a16:creationId xmlns:a16="http://schemas.microsoft.com/office/drawing/2014/main" id="{0DF6D714-CB1A-6242-B1B9-DCB83FAB4835}"/>
              </a:ext>
            </a:extLst>
          </p:cNvPr>
          <p:cNvSpPr>
            <a:spLocks noChangeArrowheads="1"/>
          </p:cNvSpPr>
          <p:nvPr/>
        </p:nvSpPr>
        <p:spPr bwMode="auto">
          <a:xfrm>
            <a:off x="346075" y="401521"/>
            <a:ext cx="26736675" cy="2625725"/>
          </a:xfrm>
          <a:prstGeom prst="roundRect">
            <a:avLst>
              <a:gd name="adj" fmla="val 6917"/>
            </a:avLst>
          </a:prstGeom>
          <a:gradFill rotWithShape="1">
            <a:gsLst>
              <a:gs pos="0">
                <a:srgbClr val="03067B"/>
              </a:gs>
              <a:gs pos="100000">
                <a:srgbClr val="0000CC"/>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lIns="0" tIns="0" rIns="0" bIns="0"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sp>
        <p:nvSpPr>
          <p:cNvPr id="4099" name="AutoShape 76">
            <a:extLst>
              <a:ext uri="{FF2B5EF4-FFF2-40B4-BE49-F238E27FC236}">
                <a16:creationId xmlns:a16="http://schemas.microsoft.com/office/drawing/2014/main" id="{F05C7B1C-3B2E-0244-92E6-116153233EC4}"/>
              </a:ext>
            </a:extLst>
          </p:cNvPr>
          <p:cNvSpPr>
            <a:spLocks noChangeArrowheads="1"/>
          </p:cNvSpPr>
          <p:nvPr/>
        </p:nvSpPr>
        <p:spPr bwMode="auto">
          <a:xfrm>
            <a:off x="20747038" y="10944969"/>
            <a:ext cx="6280150" cy="2313452"/>
          </a:xfrm>
          <a:prstGeom prst="roundRect">
            <a:avLst>
              <a:gd name="adj" fmla="val 4870"/>
            </a:avLst>
          </a:prstGeom>
          <a:solidFill>
            <a:srgbClr val="EBF2F9"/>
          </a:solidFill>
          <a:ln w="9525">
            <a:solidFill>
              <a:schemeClr val="accent2"/>
            </a:solidFill>
            <a:round/>
            <a:headEnd/>
            <a:tailEnd/>
          </a:ln>
        </p:spPr>
        <p:txBody>
          <a:bodyPr lIns="0" tIns="0" rIns="0" bIns="0" anchor="t"/>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r>
              <a:rPr lang="en-US" altLang="en-US" sz="2400" dirty="0"/>
              <a:t>The utilization of all names for matching HIV surveillance data across jurisdictions preserves scarce public health resources and improves the quality of jurisdictional and national datasets for PWDH.</a:t>
            </a:r>
          </a:p>
        </p:txBody>
      </p:sp>
      <p:grpSp>
        <p:nvGrpSpPr>
          <p:cNvPr id="4100" name="Group 32">
            <a:extLst>
              <a:ext uri="{FF2B5EF4-FFF2-40B4-BE49-F238E27FC236}">
                <a16:creationId xmlns:a16="http://schemas.microsoft.com/office/drawing/2014/main" id="{01394E9C-7625-5148-A76F-A1556CD00539}"/>
              </a:ext>
            </a:extLst>
          </p:cNvPr>
          <p:cNvGrpSpPr>
            <a:grpSpLocks/>
          </p:cNvGrpSpPr>
          <p:nvPr/>
        </p:nvGrpSpPr>
        <p:grpSpPr bwMode="auto">
          <a:xfrm>
            <a:off x="465138" y="17357725"/>
            <a:ext cx="26562050" cy="803275"/>
            <a:chOff x="336" y="8256"/>
            <a:chExt cx="16704" cy="960"/>
          </a:xfrm>
        </p:grpSpPr>
        <p:sp>
          <p:nvSpPr>
            <p:cNvPr id="4140" name="Rectangle 14">
              <a:extLst>
                <a:ext uri="{FF2B5EF4-FFF2-40B4-BE49-F238E27FC236}">
                  <a16:creationId xmlns:a16="http://schemas.microsoft.com/office/drawing/2014/main" id="{5F3CC0B7-2520-A54A-819E-C7A89490B203}"/>
                </a:ext>
              </a:extLst>
            </p:cNvPr>
            <p:cNvSpPr>
              <a:spLocks noChangeArrowheads="1"/>
            </p:cNvSpPr>
            <p:nvPr/>
          </p:nvSpPr>
          <p:spPr bwMode="auto">
            <a:xfrm>
              <a:off x="336" y="8256"/>
              <a:ext cx="3082" cy="960"/>
            </a:xfrm>
            <a:prstGeom prst="rect">
              <a:avLst/>
            </a:prstGeom>
            <a:solidFill>
              <a:schemeClr val="accent1"/>
            </a:solidFill>
            <a:ln w="9525">
              <a:solidFill>
                <a:schemeClr val="tx1"/>
              </a:solidFill>
              <a:miter lim="800000"/>
              <a:headEnd/>
              <a:tailEnd/>
            </a:ln>
          </p:spPr>
          <p:txBody>
            <a:bodyPr wrap="none"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sp>
          <p:nvSpPr>
            <p:cNvPr id="4141" name="Rectangle 15">
              <a:extLst>
                <a:ext uri="{FF2B5EF4-FFF2-40B4-BE49-F238E27FC236}">
                  <a16:creationId xmlns:a16="http://schemas.microsoft.com/office/drawing/2014/main" id="{BAF4BA75-661E-9E4E-9D6B-CD8351C42934}"/>
                </a:ext>
              </a:extLst>
            </p:cNvPr>
            <p:cNvSpPr>
              <a:spLocks noChangeArrowheads="1"/>
            </p:cNvSpPr>
            <p:nvPr/>
          </p:nvSpPr>
          <p:spPr bwMode="auto">
            <a:xfrm>
              <a:off x="3741" y="8256"/>
              <a:ext cx="3082" cy="960"/>
            </a:xfrm>
            <a:prstGeom prst="rect">
              <a:avLst/>
            </a:prstGeom>
            <a:solidFill>
              <a:schemeClr val="accent1"/>
            </a:solidFill>
            <a:ln w="9525">
              <a:solidFill>
                <a:schemeClr val="tx1"/>
              </a:solidFill>
              <a:miter lim="800000"/>
              <a:headEnd/>
              <a:tailEnd/>
            </a:ln>
          </p:spPr>
          <p:txBody>
            <a:bodyPr wrap="none"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sp>
          <p:nvSpPr>
            <p:cNvPr id="4142" name="Rectangle 16">
              <a:extLst>
                <a:ext uri="{FF2B5EF4-FFF2-40B4-BE49-F238E27FC236}">
                  <a16:creationId xmlns:a16="http://schemas.microsoft.com/office/drawing/2014/main" id="{8579E313-F05A-7C40-95D1-7284553C8BC2}"/>
                </a:ext>
              </a:extLst>
            </p:cNvPr>
            <p:cNvSpPr>
              <a:spLocks noChangeArrowheads="1"/>
            </p:cNvSpPr>
            <p:nvPr/>
          </p:nvSpPr>
          <p:spPr bwMode="auto">
            <a:xfrm>
              <a:off x="10552" y="8256"/>
              <a:ext cx="3082" cy="960"/>
            </a:xfrm>
            <a:prstGeom prst="rect">
              <a:avLst/>
            </a:prstGeom>
            <a:solidFill>
              <a:schemeClr val="accent1"/>
            </a:solidFill>
            <a:ln w="9525">
              <a:solidFill>
                <a:schemeClr val="tx1"/>
              </a:solidFill>
              <a:miter lim="800000"/>
              <a:headEnd/>
              <a:tailEnd/>
            </a:ln>
          </p:spPr>
          <p:txBody>
            <a:bodyPr wrap="none"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sp>
          <p:nvSpPr>
            <p:cNvPr id="4143" name="Rectangle 17">
              <a:extLst>
                <a:ext uri="{FF2B5EF4-FFF2-40B4-BE49-F238E27FC236}">
                  <a16:creationId xmlns:a16="http://schemas.microsoft.com/office/drawing/2014/main" id="{59BB9F94-BACF-EC49-BCDA-0194FAA113B0}"/>
                </a:ext>
              </a:extLst>
            </p:cNvPr>
            <p:cNvSpPr>
              <a:spLocks noChangeArrowheads="1"/>
            </p:cNvSpPr>
            <p:nvPr/>
          </p:nvSpPr>
          <p:spPr bwMode="auto">
            <a:xfrm>
              <a:off x="7146" y="8256"/>
              <a:ext cx="3083" cy="960"/>
            </a:xfrm>
            <a:prstGeom prst="rect">
              <a:avLst/>
            </a:prstGeom>
            <a:solidFill>
              <a:schemeClr val="accent1"/>
            </a:solidFill>
            <a:ln w="9525">
              <a:solidFill>
                <a:schemeClr val="tx1"/>
              </a:solidFill>
              <a:miter lim="800000"/>
              <a:headEnd/>
              <a:tailEnd/>
            </a:ln>
          </p:spPr>
          <p:txBody>
            <a:bodyPr wrap="none"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sp>
          <p:nvSpPr>
            <p:cNvPr id="4144" name="Rectangle 18">
              <a:extLst>
                <a:ext uri="{FF2B5EF4-FFF2-40B4-BE49-F238E27FC236}">
                  <a16:creationId xmlns:a16="http://schemas.microsoft.com/office/drawing/2014/main" id="{ED7DA3CC-8E35-7446-8169-85CE36DBDF4B}"/>
                </a:ext>
              </a:extLst>
            </p:cNvPr>
            <p:cNvSpPr>
              <a:spLocks noChangeArrowheads="1"/>
            </p:cNvSpPr>
            <p:nvPr/>
          </p:nvSpPr>
          <p:spPr bwMode="auto">
            <a:xfrm>
              <a:off x="13958" y="8256"/>
              <a:ext cx="3082" cy="960"/>
            </a:xfrm>
            <a:prstGeom prst="rect">
              <a:avLst/>
            </a:prstGeom>
            <a:solidFill>
              <a:schemeClr val="accent1"/>
            </a:solidFill>
            <a:ln w="9525">
              <a:solidFill>
                <a:schemeClr val="tx1"/>
              </a:solidFill>
              <a:miter lim="800000"/>
              <a:headEnd/>
              <a:tailEnd/>
            </a:ln>
          </p:spPr>
          <p:txBody>
            <a:bodyPr wrap="none"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grpSp>
      <p:sp>
        <p:nvSpPr>
          <p:cNvPr id="4101" name="Text Box 25">
            <a:extLst>
              <a:ext uri="{FF2B5EF4-FFF2-40B4-BE49-F238E27FC236}">
                <a16:creationId xmlns:a16="http://schemas.microsoft.com/office/drawing/2014/main" id="{A387889E-F7A2-564F-9EF0-3ABA1B391490}"/>
              </a:ext>
            </a:extLst>
          </p:cNvPr>
          <p:cNvSpPr txBox="1">
            <a:spLocks noChangeArrowheads="1"/>
          </p:cNvSpPr>
          <p:nvPr/>
        </p:nvSpPr>
        <p:spPr bwMode="auto">
          <a:xfrm>
            <a:off x="1457388" y="639801"/>
            <a:ext cx="2349926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lvl="0" algn="ctr" defTabSz="457200" eaLnBrk="1" fontAlgn="auto" hangingPunct="1">
              <a:spcBef>
                <a:spcPts val="0"/>
              </a:spcBef>
              <a:spcAft>
                <a:spcPts val="0"/>
              </a:spcAft>
            </a:pPr>
            <a:r>
              <a:rPr lang="en-US" sz="3600" b="1" dirty="0">
                <a:solidFill>
                  <a:srgbClr val="FFC000"/>
                </a:solidFill>
                <a:latin typeface="Arial" charset="0"/>
                <a:ea typeface="MS PGothic" charset="0"/>
              </a:rPr>
              <a:t>Improving Case Record Deduplication Across HIV Surveillance Systems Using Multiple Person Names</a:t>
            </a:r>
          </a:p>
        </p:txBody>
      </p:sp>
      <p:sp>
        <p:nvSpPr>
          <p:cNvPr id="4102" name="Text Box 27">
            <a:extLst>
              <a:ext uri="{FF2B5EF4-FFF2-40B4-BE49-F238E27FC236}">
                <a16:creationId xmlns:a16="http://schemas.microsoft.com/office/drawing/2014/main" id="{C334565A-4E53-B848-ACC0-2FD127D9EA56}"/>
              </a:ext>
            </a:extLst>
          </p:cNvPr>
          <p:cNvSpPr txBox="1">
            <a:spLocks noChangeArrowheads="1"/>
          </p:cNvSpPr>
          <p:nvPr/>
        </p:nvSpPr>
        <p:spPr bwMode="auto">
          <a:xfrm>
            <a:off x="3056021" y="1511300"/>
            <a:ext cx="200024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3600" b="1" dirty="0">
                <a:solidFill>
                  <a:schemeClr val="bg1"/>
                </a:solidFill>
                <a:latin typeface="Arial Narrow" panose="020B0604020202020204" pitchFamily="34" charset="0"/>
              </a:rPr>
              <a:t>Helen </a:t>
            </a:r>
            <a:r>
              <a:rPr lang="en-US" altLang="en-US" sz="3600" b="1" dirty="0" err="1">
                <a:solidFill>
                  <a:schemeClr val="bg1"/>
                </a:solidFill>
                <a:latin typeface="Arial Narrow" panose="020B0604020202020204" pitchFamily="34" charset="0"/>
              </a:rPr>
              <a:t>Karn</a:t>
            </a:r>
            <a:r>
              <a:rPr lang="en-US" altLang="en-US" sz="3600" b="1" dirty="0">
                <a:solidFill>
                  <a:schemeClr val="bg1"/>
                </a:solidFill>
                <a:latin typeface="Arial Narrow" panose="020B0604020202020204" pitchFamily="34" charset="0"/>
              </a:rPr>
              <a:t>, PhD</a:t>
            </a:r>
            <a:r>
              <a:rPr lang="en-US" altLang="en-US" sz="3600" baseline="30000" dirty="0">
                <a:solidFill>
                  <a:schemeClr val="bg1"/>
                </a:solidFill>
                <a:latin typeface="Arial Narrow" panose="020B0604020202020204" pitchFamily="34" charset="0"/>
              </a:rPr>
              <a:t>1</a:t>
            </a:r>
            <a:r>
              <a:rPr lang="en-US" altLang="en-US" sz="3600" b="1" dirty="0">
                <a:solidFill>
                  <a:schemeClr val="bg1"/>
                </a:solidFill>
                <a:latin typeface="Arial Narrow" panose="020B0604020202020204" pitchFamily="34" charset="0"/>
              </a:rPr>
              <a:t>; Frances Kim, MPH</a:t>
            </a:r>
            <a:r>
              <a:rPr lang="en-US" altLang="en-US" sz="3600" b="1" baseline="30000" dirty="0">
                <a:solidFill>
                  <a:schemeClr val="bg1"/>
                </a:solidFill>
                <a:latin typeface="Arial Narrow" panose="020B0604020202020204" pitchFamily="34" charset="0"/>
              </a:rPr>
              <a:t>1</a:t>
            </a:r>
            <a:r>
              <a:rPr lang="en-US" altLang="en-US" sz="3600" b="1" dirty="0">
                <a:solidFill>
                  <a:schemeClr val="bg1"/>
                </a:solidFill>
                <a:latin typeface="Arial Narrow" panose="020B0604020202020204" pitchFamily="34" charset="0"/>
              </a:rPr>
              <a:t>; </a:t>
            </a:r>
            <a:r>
              <a:rPr lang="en-US" sz="3200" b="1" dirty="0">
                <a:solidFill>
                  <a:schemeClr val="bg1"/>
                </a:solidFill>
              </a:rPr>
              <a:t>Auntré Hamp, MEd, MPH, LPC</a:t>
            </a:r>
            <a:r>
              <a:rPr lang="en-US" sz="3200" b="1" baseline="30000" dirty="0">
                <a:solidFill>
                  <a:schemeClr val="bg1"/>
                </a:solidFill>
              </a:rPr>
              <a:t>2</a:t>
            </a:r>
            <a:r>
              <a:rPr lang="en-US" sz="3200" dirty="0">
                <a:solidFill>
                  <a:schemeClr val="bg1"/>
                </a:solidFill>
              </a:rPr>
              <a:t>; </a:t>
            </a:r>
            <a:r>
              <a:rPr lang="en-US" altLang="en-US" sz="3600" b="1" dirty="0">
                <a:solidFill>
                  <a:schemeClr val="bg1"/>
                </a:solidFill>
                <a:latin typeface="Arial Narrow" panose="020B0604020202020204" pitchFamily="34" charset="0"/>
              </a:rPr>
              <a:t>James Carrier</a:t>
            </a:r>
            <a:r>
              <a:rPr lang="en-US" altLang="en-US" sz="3600" b="1" baseline="30000" dirty="0">
                <a:solidFill>
                  <a:schemeClr val="bg1"/>
                </a:solidFill>
                <a:latin typeface="Arial Narrow" panose="020B0604020202020204" pitchFamily="34" charset="0"/>
              </a:rPr>
              <a:t>3; </a:t>
            </a:r>
            <a:r>
              <a:rPr lang="en-US" altLang="en-US" sz="3600" b="1" dirty="0">
                <a:solidFill>
                  <a:schemeClr val="bg1"/>
                </a:solidFill>
                <a:latin typeface="Arial Narrow" panose="020B0604020202020204" pitchFamily="34" charset="0"/>
              </a:rPr>
              <a:t>Anne Rhodes, PhD</a:t>
            </a:r>
            <a:r>
              <a:rPr lang="en-US" altLang="en-US" sz="3600" b="1" baseline="30000" dirty="0">
                <a:solidFill>
                  <a:schemeClr val="bg1"/>
                </a:solidFill>
                <a:latin typeface="Arial Narrow" panose="020B0604020202020204" pitchFamily="34" charset="0"/>
              </a:rPr>
              <a:t>1</a:t>
            </a:r>
            <a:endParaRPr lang="en-US" altLang="en-US" sz="3600" b="1" dirty="0">
              <a:solidFill>
                <a:schemeClr val="bg1"/>
              </a:solidFill>
              <a:latin typeface="Arial Narrow" panose="020B0604020202020204" pitchFamily="34" charset="0"/>
            </a:endParaRPr>
          </a:p>
        </p:txBody>
      </p:sp>
      <p:sp>
        <p:nvSpPr>
          <p:cNvPr id="4103" name="Text Box 31">
            <a:extLst>
              <a:ext uri="{FF2B5EF4-FFF2-40B4-BE49-F238E27FC236}">
                <a16:creationId xmlns:a16="http://schemas.microsoft.com/office/drawing/2014/main" id="{2BD55603-DDE9-3D49-9141-3B1A23F26B76}"/>
              </a:ext>
            </a:extLst>
          </p:cNvPr>
          <p:cNvSpPr txBox="1">
            <a:spLocks noChangeArrowheads="1"/>
          </p:cNvSpPr>
          <p:nvPr/>
        </p:nvSpPr>
        <p:spPr bwMode="auto">
          <a:xfrm>
            <a:off x="533400" y="17238663"/>
            <a:ext cx="2651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4900"/>
              <a:t>For five columns, line up guides with these boxes</a:t>
            </a:r>
          </a:p>
        </p:txBody>
      </p:sp>
      <p:sp>
        <p:nvSpPr>
          <p:cNvPr id="4105" name="Text Box 52">
            <a:extLst>
              <a:ext uri="{FF2B5EF4-FFF2-40B4-BE49-F238E27FC236}">
                <a16:creationId xmlns:a16="http://schemas.microsoft.com/office/drawing/2014/main" id="{B8C47184-BEAE-C54C-B7FA-53B5EB57935A}"/>
              </a:ext>
            </a:extLst>
          </p:cNvPr>
          <p:cNvSpPr txBox="1">
            <a:spLocks noChangeArrowheads="1"/>
          </p:cNvSpPr>
          <p:nvPr/>
        </p:nvSpPr>
        <p:spPr bwMode="auto">
          <a:xfrm>
            <a:off x="346075" y="3986047"/>
            <a:ext cx="6459537"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r>
              <a:rPr lang="en-US" sz="2400" dirty="0"/>
              <a:t>A person's first name and last name are utilized for deduplicating case records across jurisdictions in the enhanced HIV/AIDS Reporting System (eHARS). A case record in eHARS for a person living with diagnosed HIV (PWDH) has one Person View (PV) name, but may be associated with multiple first and last names ("other names") from laboratory results and documents from multiple sources. Georgetown University and 5 public health jurisdictions worked to enhance the matching algorithm in the </a:t>
            </a:r>
            <a:r>
              <a:rPr lang="en-US" sz="2400" dirty="0" err="1"/>
              <a:t>Atra</a:t>
            </a:r>
            <a:r>
              <a:rPr lang="en-US" sz="2400" baseline="30000" dirty="0" err="1"/>
              <a:t>TM</a:t>
            </a:r>
            <a:r>
              <a:rPr lang="en-US" sz="2400" dirty="0"/>
              <a:t> Black Box to utilize all names for a person in eHARS.</a:t>
            </a:r>
          </a:p>
        </p:txBody>
      </p:sp>
      <p:sp>
        <p:nvSpPr>
          <p:cNvPr id="4106" name="Text Box 56">
            <a:extLst>
              <a:ext uri="{FF2B5EF4-FFF2-40B4-BE49-F238E27FC236}">
                <a16:creationId xmlns:a16="http://schemas.microsoft.com/office/drawing/2014/main" id="{396980B5-4D6E-CC44-9233-7AD167CB150A}"/>
              </a:ext>
            </a:extLst>
          </p:cNvPr>
          <p:cNvSpPr txBox="1">
            <a:spLocks noChangeArrowheads="1"/>
          </p:cNvSpPr>
          <p:nvPr/>
        </p:nvSpPr>
        <p:spPr bwMode="auto">
          <a:xfrm>
            <a:off x="533400" y="2203450"/>
            <a:ext cx="2455068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2800" baseline="30000" dirty="0">
                <a:solidFill>
                  <a:schemeClr val="bg1"/>
                </a:solidFill>
                <a:latin typeface="Arial Narrow" panose="020B0604020202020204" pitchFamily="34" charset="0"/>
              </a:rPr>
              <a:t>1</a:t>
            </a:r>
            <a:r>
              <a:rPr lang="en-US" altLang="en-US" sz="2800" dirty="0">
                <a:solidFill>
                  <a:schemeClr val="bg1"/>
                </a:solidFill>
                <a:latin typeface="Arial Narrow" panose="020B0604020202020204" pitchFamily="34" charset="0"/>
              </a:rPr>
              <a:t>Office of the Senior Vice President for Research, Georgetown University;</a:t>
            </a:r>
            <a:r>
              <a:rPr lang="en-US" altLang="en-US" sz="2800" baseline="30000" dirty="0">
                <a:solidFill>
                  <a:schemeClr val="bg1"/>
                </a:solidFill>
                <a:latin typeface="Arial Narrow" panose="020B0604020202020204" pitchFamily="34" charset="0"/>
              </a:rPr>
              <a:t>2</a:t>
            </a:r>
            <a:r>
              <a:rPr lang="en-US" altLang="en-US" sz="2800" dirty="0">
                <a:solidFill>
                  <a:schemeClr val="bg1"/>
                </a:solidFill>
                <a:latin typeface="Arial Narrow" panose="020B0604020202020204" pitchFamily="34" charset="0"/>
              </a:rPr>
              <a:t> Center for Global Health Practice, Georgetown University, </a:t>
            </a:r>
            <a:r>
              <a:rPr lang="en-US" altLang="en-US" sz="2800" baseline="30000" dirty="0">
                <a:solidFill>
                  <a:schemeClr val="bg1"/>
                </a:solidFill>
                <a:latin typeface="Arial Narrow" panose="020B0604020202020204" pitchFamily="34" charset="0"/>
              </a:rPr>
              <a:t>3</a:t>
            </a:r>
            <a:r>
              <a:rPr lang="en-US" altLang="en-US" sz="2800" dirty="0">
                <a:solidFill>
                  <a:schemeClr val="bg1"/>
                </a:solidFill>
                <a:latin typeface="Arial Narrow" panose="020B0604020202020204" pitchFamily="34" charset="0"/>
              </a:rPr>
              <a:t>Maryland Department of </a:t>
            </a:r>
            <a:r>
              <a:rPr lang="en-US" altLang="en-US" sz="3300" dirty="0">
                <a:solidFill>
                  <a:schemeClr val="bg1"/>
                </a:solidFill>
                <a:latin typeface="Arial Narrow" panose="020B0604020202020204" pitchFamily="34" charset="0"/>
              </a:rPr>
              <a:t>Health </a:t>
            </a:r>
          </a:p>
        </p:txBody>
      </p:sp>
      <p:sp>
        <p:nvSpPr>
          <p:cNvPr id="4107" name="AutoShape 57">
            <a:extLst>
              <a:ext uri="{FF2B5EF4-FFF2-40B4-BE49-F238E27FC236}">
                <a16:creationId xmlns:a16="http://schemas.microsoft.com/office/drawing/2014/main" id="{B5942F6C-FD94-9140-A6C1-E5FBE5E8C61E}"/>
              </a:ext>
            </a:extLst>
          </p:cNvPr>
          <p:cNvSpPr>
            <a:spLocks noChangeArrowheads="1"/>
          </p:cNvSpPr>
          <p:nvPr/>
        </p:nvSpPr>
        <p:spPr bwMode="auto">
          <a:xfrm>
            <a:off x="404811" y="3154734"/>
            <a:ext cx="6459538" cy="596900"/>
          </a:xfrm>
          <a:prstGeom prst="roundRect">
            <a:avLst>
              <a:gd name="adj" fmla="val 16667"/>
            </a:avLst>
          </a:prstGeom>
          <a:solidFill>
            <a:srgbClr val="0000CC"/>
          </a:solidFill>
          <a:ln>
            <a:noFill/>
          </a:ln>
          <a:extLst>
            <a:ext uri="{91240B29-F687-4F45-9708-019B960494DF}">
              <a14:hiddenLine xmlns:a14="http://schemas.microsoft.com/office/drawing/2010/main" w="9525" algn="ctr">
                <a:solidFill>
                  <a:srgbClr val="000000"/>
                </a:solidFill>
                <a:round/>
                <a:headEnd/>
                <a:tailEnd/>
              </a14:hiddenLine>
            </a:ext>
          </a:extLst>
        </p:spPr>
        <p:txBody>
          <a:bodyPr lIns="45720" rIns="45720" anchor="ctr">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2900" b="1">
                <a:solidFill>
                  <a:schemeClr val="bg1"/>
                </a:solidFill>
              </a:rPr>
              <a:t>Introduction</a:t>
            </a:r>
          </a:p>
        </p:txBody>
      </p:sp>
      <p:grpSp>
        <p:nvGrpSpPr>
          <p:cNvPr id="4108" name="Group 68">
            <a:extLst>
              <a:ext uri="{FF2B5EF4-FFF2-40B4-BE49-F238E27FC236}">
                <a16:creationId xmlns:a16="http://schemas.microsoft.com/office/drawing/2014/main" id="{AF742E31-2C6A-3A4E-A369-31D332D799E5}"/>
              </a:ext>
            </a:extLst>
          </p:cNvPr>
          <p:cNvGrpSpPr>
            <a:grpSpLocks/>
          </p:cNvGrpSpPr>
          <p:nvPr/>
        </p:nvGrpSpPr>
        <p:grpSpPr bwMode="auto">
          <a:xfrm>
            <a:off x="458788" y="18854738"/>
            <a:ext cx="26517600" cy="692150"/>
            <a:chOff x="289" y="8239"/>
            <a:chExt cx="16704" cy="960"/>
          </a:xfrm>
        </p:grpSpPr>
        <p:sp>
          <p:nvSpPr>
            <p:cNvPr id="4137" name="Rectangle 61">
              <a:extLst>
                <a:ext uri="{FF2B5EF4-FFF2-40B4-BE49-F238E27FC236}">
                  <a16:creationId xmlns:a16="http://schemas.microsoft.com/office/drawing/2014/main" id="{4EB21BAE-D61D-E747-B338-4CB27667F897}"/>
                </a:ext>
              </a:extLst>
            </p:cNvPr>
            <p:cNvSpPr>
              <a:spLocks noChangeArrowheads="1"/>
            </p:cNvSpPr>
            <p:nvPr/>
          </p:nvSpPr>
          <p:spPr bwMode="auto">
            <a:xfrm>
              <a:off x="289" y="8239"/>
              <a:ext cx="5342" cy="960"/>
            </a:xfrm>
            <a:prstGeom prst="rect">
              <a:avLst/>
            </a:prstGeom>
            <a:solidFill>
              <a:schemeClr val="accent1"/>
            </a:solidFill>
            <a:ln w="9525">
              <a:solidFill>
                <a:schemeClr val="tx1"/>
              </a:solidFill>
              <a:miter lim="800000"/>
              <a:headEnd/>
              <a:tailEnd/>
            </a:ln>
          </p:spPr>
          <p:txBody>
            <a:bodyPr wrap="none"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sp>
          <p:nvSpPr>
            <p:cNvPr id="4138" name="Rectangle 62">
              <a:extLst>
                <a:ext uri="{FF2B5EF4-FFF2-40B4-BE49-F238E27FC236}">
                  <a16:creationId xmlns:a16="http://schemas.microsoft.com/office/drawing/2014/main" id="{14039C1E-0550-E84E-8613-0CEB15D2E29C}"/>
                </a:ext>
              </a:extLst>
            </p:cNvPr>
            <p:cNvSpPr>
              <a:spLocks noChangeArrowheads="1"/>
            </p:cNvSpPr>
            <p:nvPr/>
          </p:nvSpPr>
          <p:spPr bwMode="auto">
            <a:xfrm>
              <a:off x="5970" y="8239"/>
              <a:ext cx="5341" cy="960"/>
            </a:xfrm>
            <a:prstGeom prst="rect">
              <a:avLst/>
            </a:prstGeom>
            <a:solidFill>
              <a:schemeClr val="accent1"/>
            </a:solidFill>
            <a:ln w="9525">
              <a:solidFill>
                <a:schemeClr val="tx1"/>
              </a:solidFill>
              <a:miter lim="800000"/>
              <a:headEnd/>
              <a:tailEnd/>
            </a:ln>
          </p:spPr>
          <p:txBody>
            <a:bodyPr wrap="none"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sp>
          <p:nvSpPr>
            <p:cNvPr id="4139" name="Rectangle 63">
              <a:extLst>
                <a:ext uri="{FF2B5EF4-FFF2-40B4-BE49-F238E27FC236}">
                  <a16:creationId xmlns:a16="http://schemas.microsoft.com/office/drawing/2014/main" id="{82C52C11-1754-7140-8F4B-F153A593CC06}"/>
                </a:ext>
              </a:extLst>
            </p:cNvPr>
            <p:cNvSpPr>
              <a:spLocks noChangeArrowheads="1"/>
            </p:cNvSpPr>
            <p:nvPr/>
          </p:nvSpPr>
          <p:spPr bwMode="auto">
            <a:xfrm>
              <a:off x="11651" y="8239"/>
              <a:ext cx="5342" cy="960"/>
            </a:xfrm>
            <a:prstGeom prst="rect">
              <a:avLst/>
            </a:prstGeom>
            <a:solidFill>
              <a:schemeClr val="accent1"/>
            </a:solidFill>
            <a:ln w="9525">
              <a:solidFill>
                <a:schemeClr val="tx1"/>
              </a:solidFill>
              <a:miter lim="800000"/>
              <a:headEnd/>
              <a:tailEnd/>
            </a:ln>
          </p:spPr>
          <p:txBody>
            <a:bodyPr wrap="none"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grpSp>
      <p:sp>
        <p:nvSpPr>
          <p:cNvPr id="4109" name="Text Box 69">
            <a:extLst>
              <a:ext uri="{FF2B5EF4-FFF2-40B4-BE49-F238E27FC236}">
                <a16:creationId xmlns:a16="http://schemas.microsoft.com/office/drawing/2014/main" id="{2E031725-25F2-7C46-8781-73B68397D475}"/>
              </a:ext>
            </a:extLst>
          </p:cNvPr>
          <p:cNvSpPr txBox="1">
            <a:spLocks noChangeArrowheads="1"/>
          </p:cNvSpPr>
          <p:nvPr/>
        </p:nvSpPr>
        <p:spPr bwMode="auto">
          <a:xfrm>
            <a:off x="304800" y="18832513"/>
            <a:ext cx="2651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4900" dirty="0"/>
              <a:t>For three columns, line up guides with these boxes</a:t>
            </a:r>
          </a:p>
        </p:txBody>
      </p:sp>
      <p:sp>
        <p:nvSpPr>
          <p:cNvPr id="4110" name="AutoShape 70">
            <a:extLst>
              <a:ext uri="{FF2B5EF4-FFF2-40B4-BE49-F238E27FC236}">
                <a16:creationId xmlns:a16="http://schemas.microsoft.com/office/drawing/2014/main" id="{2EDB406C-9A53-0541-B3D4-A31945142047}"/>
              </a:ext>
            </a:extLst>
          </p:cNvPr>
          <p:cNvSpPr>
            <a:spLocks noChangeArrowheads="1"/>
          </p:cNvSpPr>
          <p:nvPr/>
        </p:nvSpPr>
        <p:spPr bwMode="auto">
          <a:xfrm>
            <a:off x="136953" y="9706301"/>
            <a:ext cx="6459538" cy="596900"/>
          </a:xfrm>
          <a:prstGeom prst="roundRect">
            <a:avLst>
              <a:gd name="adj" fmla="val 16667"/>
            </a:avLst>
          </a:prstGeom>
          <a:solidFill>
            <a:srgbClr val="0000CC"/>
          </a:solidFill>
          <a:ln>
            <a:noFill/>
          </a:ln>
          <a:extLst>
            <a:ext uri="{91240B29-F687-4F45-9708-019B960494DF}">
              <a14:hiddenLine xmlns:a14="http://schemas.microsoft.com/office/drawing/2010/main" w="9525" algn="ctr">
                <a:solidFill>
                  <a:srgbClr val="000000"/>
                </a:solidFill>
                <a:round/>
                <a:headEnd/>
                <a:tailEnd/>
              </a14:hiddenLine>
            </a:ext>
          </a:extLst>
        </p:spPr>
        <p:txBody>
          <a:bodyPr lIns="45720" rIns="45720" anchor="ctr">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2900" b="1" dirty="0">
                <a:solidFill>
                  <a:schemeClr val="bg1"/>
                </a:solidFill>
              </a:rPr>
              <a:t>Methods</a:t>
            </a:r>
          </a:p>
        </p:txBody>
      </p:sp>
      <p:sp>
        <p:nvSpPr>
          <p:cNvPr id="4111" name="AutoShape 71">
            <a:extLst>
              <a:ext uri="{FF2B5EF4-FFF2-40B4-BE49-F238E27FC236}">
                <a16:creationId xmlns:a16="http://schemas.microsoft.com/office/drawing/2014/main" id="{9AF1BE10-3F58-1844-A618-611806A7B94E}"/>
              </a:ext>
            </a:extLst>
          </p:cNvPr>
          <p:cNvSpPr>
            <a:spLocks noChangeArrowheads="1"/>
          </p:cNvSpPr>
          <p:nvPr/>
        </p:nvSpPr>
        <p:spPr bwMode="auto">
          <a:xfrm>
            <a:off x="7285038" y="3192463"/>
            <a:ext cx="13007975" cy="584200"/>
          </a:xfrm>
          <a:prstGeom prst="roundRect">
            <a:avLst>
              <a:gd name="adj" fmla="val 16667"/>
            </a:avLst>
          </a:prstGeom>
          <a:solidFill>
            <a:srgbClr val="0000CC"/>
          </a:solidFill>
          <a:ln>
            <a:noFill/>
          </a:ln>
          <a:extLst>
            <a:ext uri="{91240B29-F687-4F45-9708-019B960494DF}">
              <a14:hiddenLine xmlns:a14="http://schemas.microsoft.com/office/drawing/2010/main" w="9525" algn="ctr">
                <a:solidFill>
                  <a:srgbClr val="000000"/>
                </a:solidFill>
                <a:round/>
                <a:headEnd/>
                <a:tailEnd/>
              </a14:hiddenLine>
            </a:ext>
          </a:extLst>
        </p:spPr>
        <p:txBody>
          <a:bodyPr lIns="45720" rIns="45720" anchor="ctr">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2900" b="1">
                <a:solidFill>
                  <a:schemeClr val="bg1"/>
                </a:solidFill>
              </a:rPr>
              <a:t>Results</a:t>
            </a:r>
          </a:p>
        </p:txBody>
      </p:sp>
      <p:sp>
        <p:nvSpPr>
          <p:cNvPr id="4112" name="AutoShape 72">
            <a:extLst>
              <a:ext uri="{FF2B5EF4-FFF2-40B4-BE49-F238E27FC236}">
                <a16:creationId xmlns:a16="http://schemas.microsoft.com/office/drawing/2014/main" id="{A2E2D336-934B-BA4E-89E3-FA4618F26CF9}"/>
              </a:ext>
            </a:extLst>
          </p:cNvPr>
          <p:cNvSpPr>
            <a:spLocks noChangeArrowheads="1"/>
          </p:cNvSpPr>
          <p:nvPr/>
        </p:nvSpPr>
        <p:spPr bwMode="auto">
          <a:xfrm>
            <a:off x="20802600" y="3187700"/>
            <a:ext cx="6280150" cy="595313"/>
          </a:xfrm>
          <a:prstGeom prst="roundRect">
            <a:avLst>
              <a:gd name="adj" fmla="val 16667"/>
            </a:avLst>
          </a:prstGeom>
          <a:solidFill>
            <a:srgbClr val="0000CC"/>
          </a:solidFill>
          <a:ln>
            <a:noFill/>
          </a:ln>
          <a:extLst>
            <a:ext uri="{91240B29-F687-4F45-9708-019B960494DF}">
              <a14:hiddenLine xmlns:a14="http://schemas.microsoft.com/office/drawing/2010/main" w="9525" algn="ctr">
                <a:solidFill>
                  <a:srgbClr val="000000"/>
                </a:solidFill>
                <a:round/>
                <a:headEnd/>
                <a:tailEnd/>
              </a14:hiddenLine>
            </a:ext>
          </a:extLst>
        </p:spPr>
        <p:txBody>
          <a:bodyPr lIns="45720" rIns="45720" anchor="ctr">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2900" b="1">
                <a:solidFill>
                  <a:schemeClr val="bg1"/>
                </a:solidFill>
              </a:rPr>
              <a:t>Discussion</a:t>
            </a:r>
          </a:p>
        </p:txBody>
      </p:sp>
      <p:sp>
        <p:nvSpPr>
          <p:cNvPr id="4113" name="AutoShape 73">
            <a:extLst>
              <a:ext uri="{FF2B5EF4-FFF2-40B4-BE49-F238E27FC236}">
                <a16:creationId xmlns:a16="http://schemas.microsoft.com/office/drawing/2014/main" id="{B8DEFC73-492E-2F4B-ABE3-8FD0CC7D28C7}"/>
              </a:ext>
            </a:extLst>
          </p:cNvPr>
          <p:cNvSpPr>
            <a:spLocks noChangeArrowheads="1"/>
          </p:cNvSpPr>
          <p:nvPr/>
        </p:nvSpPr>
        <p:spPr bwMode="auto">
          <a:xfrm>
            <a:off x="20774819" y="10004751"/>
            <a:ext cx="6280150" cy="596900"/>
          </a:xfrm>
          <a:prstGeom prst="roundRect">
            <a:avLst>
              <a:gd name="adj" fmla="val 16667"/>
            </a:avLst>
          </a:prstGeom>
          <a:solidFill>
            <a:srgbClr val="0000CC"/>
          </a:solidFill>
          <a:ln w="9525" algn="ctr">
            <a:solidFill>
              <a:srgbClr val="000099"/>
            </a:solidFill>
            <a:round/>
            <a:headEnd/>
            <a:tailEnd/>
          </a:ln>
        </p:spPr>
        <p:txBody>
          <a:bodyPr lIns="45720" rIns="45720" anchor="ctr">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2900" b="1" dirty="0">
                <a:solidFill>
                  <a:schemeClr val="bg1"/>
                </a:solidFill>
              </a:rPr>
              <a:t>Conclusions</a:t>
            </a:r>
          </a:p>
        </p:txBody>
      </p:sp>
      <p:sp>
        <p:nvSpPr>
          <p:cNvPr id="4116" name="AutoShape 82">
            <a:extLst>
              <a:ext uri="{FF2B5EF4-FFF2-40B4-BE49-F238E27FC236}">
                <a16:creationId xmlns:a16="http://schemas.microsoft.com/office/drawing/2014/main" id="{B8C35FE6-E089-1F40-B4B8-9A84C9D1BA59}"/>
              </a:ext>
            </a:extLst>
          </p:cNvPr>
          <p:cNvSpPr>
            <a:spLocks noChangeArrowheads="1"/>
          </p:cNvSpPr>
          <p:nvPr/>
        </p:nvSpPr>
        <p:spPr bwMode="auto">
          <a:xfrm>
            <a:off x="20646189" y="13709873"/>
            <a:ext cx="6280150" cy="1025525"/>
          </a:xfrm>
          <a:prstGeom prst="roundRect">
            <a:avLst>
              <a:gd name="adj" fmla="val 12708"/>
            </a:avLst>
          </a:prstGeom>
          <a:noFill/>
          <a:ln w="63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a:defRPr sz="1700">
                <a:solidFill>
                  <a:schemeClr val="tx1"/>
                </a:solidFill>
                <a:latin typeface="Arial" panose="020B0604020202020204" pitchFamily="34" charset="0"/>
              </a:defRPr>
            </a:lvl1pPr>
            <a:lvl2pPr marL="742950" indent="-285750">
              <a:defRPr sz="1700">
                <a:solidFill>
                  <a:schemeClr val="tx1"/>
                </a:solidFill>
                <a:latin typeface="Arial" panose="020B0604020202020204" pitchFamily="34" charset="0"/>
              </a:defRPr>
            </a:lvl2pPr>
            <a:lvl3pPr marL="1143000" indent="-228600">
              <a:defRPr sz="1700">
                <a:solidFill>
                  <a:schemeClr val="tx1"/>
                </a:solidFill>
                <a:latin typeface="Arial" panose="020B0604020202020204" pitchFamily="34" charset="0"/>
              </a:defRPr>
            </a:lvl3pPr>
            <a:lvl4pPr marL="1600200" indent="-228600">
              <a:defRPr sz="1700">
                <a:solidFill>
                  <a:schemeClr val="tx1"/>
                </a:solidFill>
                <a:latin typeface="Arial" panose="020B0604020202020204" pitchFamily="34" charset="0"/>
              </a:defRPr>
            </a:lvl4pPr>
            <a:lvl5pPr marL="2057400" indent="-228600">
              <a:defRPr sz="1700">
                <a:solidFill>
                  <a:schemeClr val="tx1"/>
                </a:solidFill>
                <a:latin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defRPr>
            </a:lvl9pPr>
          </a:lstStyle>
          <a:p>
            <a:pPr algn="ctr" eaLnBrk="1" hangingPunct="1"/>
            <a:r>
              <a:rPr lang="en-US" altLang="en-US" sz="2400" b="1" dirty="0">
                <a:solidFill>
                  <a:schemeClr val="accent6">
                    <a:lumMod val="75000"/>
                  </a:schemeClr>
                </a:solidFill>
              </a:rPr>
              <a:t>Contact Information</a:t>
            </a:r>
          </a:p>
          <a:p>
            <a:pPr algn="ctr" eaLnBrk="1" hangingPunct="1"/>
            <a:r>
              <a:rPr lang="en-US" altLang="en-US" sz="2400" dirty="0" err="1"/>
              <a:t>Anne.Rhodes@Georgetown.edu</a:t>
            </a:r>
            <a:endParaRPr lang="en-US" altLang="en-US" sz="2400" dirty="0"/>
          </a:p>
        </p:txBody>
      </p:sp>
      <p:sp>
        <p:nvSpPr>
          <p:cNvPr id="4119" name="Text Box 96">
            <a:extLst>
              <a:ext uri="{FF2B5EF4-FFF2-40B4-BE49-F238E27FC236}">
                <a16:creationId xmlns:a16="http://schemas.microsoft.com/office/drawing/2014/main" id="{2B020982-F757-EA43-9EBB-A270FB1B1B4A}"/>
              </a:ext>
            </a:extLst>
          </p:cNvPr>
          <p:cNvSpPr txBox="1">
            <a:spLocks noChangeArrowheads="1"/>
          </p:cNvSpPr>
          <p:nvPr/>
        </p:nvSpPr>
        <p:spPr bwMode="auto">
          <a:xfrm>
            <a:off x="914400" y="12769850"/>
            <a:ext cx="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eaLnBrk="1" hangingPunct="1"/>
            <a:endParaRPr lang="en-US" altLang="en-US"/>
          </a:p>
        </p:txBody>
      </p:sp>
      <p:sp>
        <p:nvSpPr>
          <p:cNvPr id="4120" name="Text Box 97">
            <a:extLst>
              <a:ext uri="{FF2B5EF4-FFF2-40B4-BE49-F238E27FC236}">
                <a16:creationId xmlns:a16="http://schemas.microsoft.com/office/drawing/2014/main" id="{8D407176-596E-4348-90E4-67F561718289}"/>
              </a:ext>
            </a:extLst>
          </p:cNvPr>
          <p:cNvSpPr txBox="1">
            <a:spLocks noChangeArrowheads="1"/>
          </p:cNvSpPr>
          <p:nvPr/>
        </p:nvSpPr>
        <p:spPr bwMode="auto">
          <a:xfrm>
            <a:off x="7285038" y="3905250"/>
            <a:ext cx="6278562" cy="27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just" eaLnBrk="1" hangingPunct="1">
              <a:lnSpc>
                <a:spcPct val="125000"/>
              </a:lnSpc>
              <a:spcBef>
                <a:spcPct val="50000"/>
              </a:spcBef>
            </a:pPr>
            <a:r>
              <a:rPr lang="en-US" altLang="en-US" sz="1600" dirty="0"/>
              <a:t>. </a:t>
            </a:r>
          </a:p>
        </p:txBody>
      </p:sp>
      <p:sp>
        <p:nvSpPr>
          <p:cNvPr id="4135" name="Text Box 120">
            <a:extLst>
              <a:ext uri="{FF2B5EF4-FFF2-40B4-BE49-F238E27FC236}">
                <a16:creationId xmlns:a16="http://schemas.microsoft.com/office/drawing/2014/main" id="{9241715C-9B7F-1844-B930-8168DAEA55B8}"/>
              </a:ext>
            </a:extLst>
          </p:cNvPr>
          <p:cNvSpPr txBox="1">
            <a:spLocks noChangeArrowheads="1"/>
          </p:cNvSpPr>
          <p:nvPr/>
        </p:nvSpPr>
        <p:spPr bwMode="auto">
          <a:xfrm>
            <a:off x="7285038" y="8747125"/>
            <a:ext cx="6278562" cy="70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algn="just" eaLnBrk="1" hangingPunct="1">
              <a:lnSpc>
                <a:spcPct val="125000"/>
              </a:lnSpc>
              <a:spcBef>
                <a:spcPct val="50000"/>
              </a:spcBef>
            </a:pPr>
            <a:endParaRPr lang="en-US" altLang="en-US" sz="1600" dirty="0"/>
          </a:p>
          <a:p>
            <a:pPr algn="just" eaLnBrk="1" hangingPunct="1">
              <a:lnSpc>
                <a:spcPct val="125000"/>
              </a:lnSpc>
              <a:spcBef>
                <a:spcPct val="50000"/>
              </a:spcBef>
            </a:pPr>
            <a:endParaRPr lang="en-US" altLang="en-US" sz="1600" dirty="0"/>
          </a:p>
        </p:txBody>
      </p:sp>
      <p:pic>
        <p:nvPicPr>
          <p:cNvPr id="4136" name="Picture 53" descr="GUSeal Hi white transback.png">
            <a:extLst>
              <a:ext uri="{FF2B5EF4-FFF2-40B4-BE49-F238E27FC236}">
                <a16:creationId xmlns:a16="http://schemas.microsoft.com/office/drawing/2014/main" id="{4826E6C0-B15F-BD4A-8D4A-D2A6B3E951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4088" y="1011238"/>
            <a:ext cx="17526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49">
            <a:extLst>
              <a:ext uri="{FF2B5EF4-FFF2-40B4-BE49-F238E27FC236}">
                <a16:creationId xmlns:a16="http://schemas.microsoft.com/office/drawing/2014/main" id="{0334F447-CAFB-E847-BD45-B56457849E96}"/>
              </a:ext>
            </a:extLst>
          </p:cNvPr>
          <p:cNvPicPr/>
          <p:nvPr/>
        </p:nvPicPr>
        <p:blipFill rotWithShape="1">
          <a:blip r:embed="rId3" cstate="email">
            <a:extLst>
              <a:ext uri="{28A0092B-C50C-407E-A947-70E740481C1C}">
                <a14:useLocalDpi xmlns:a14="http://schemas.microsoft.com/office/drawing/2010/main" val="0"/>
              </a:ext>
            </a:extLst>
          </a:blip>
          <a:srcRect r="43918" b="56648"/>
          <a:stretch/>
        </p:blipFill>
        <p:spPr>
          <a:xfrm>
            <a:off x="458788" y="1296209"/>
            <a:ext cx="1997200" cy="7606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6" name="Text Box 52">
            <a:extLst>
              <a:ext uri="{FF2B5EF4-FFF2-40B4-BE49-F238E27FC236}">
                <a16:creationId xmlns:a16="http://schemas.microsoft.com/office/drawing/2014/main" id="{1D1FC3F6-D9E6-2242-80BB-F480ACFA2C42}"/>
              </a:ext>
            </a:extLst>
          </p:cNvPr>
          <p:cNvSpPr txBox="1">
            <a:spLocks noChangeArrowheads="1"/>
          </p:cNvSpPr>
          <p:nvPr/>
        </p:nvSpPr>
        <p:spPr bwMode="auto">
          <a:xfrm>
            <a:off x="20623213" y="3836251"/>
            <a:ext cx="6459537" cy="613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08250">
              <a:defRPr sz="1700">
                <a:solidFill>
                  <a:schemeClr val="tx1"/>
                </a:solidFill>
                <a:latin typeface="Arial" panose="020B0604020202020204" pitchFamily="34" charset="0"/>
              </a:defRPr>
            </a:lvl1pPr>
            <a:lvl2pPr marL="742950" indent="-285750" defTabSz="2508250">
              <a:defRPr sz="1700">
                <a:solidFill>
                  <a:schemeClr val="tx1"/>
                </a:solidFill>
                <a:latin typeface="Arial" panose="020B0604020202020204" pitchFamily="34" charset="0"/>
              </a:defRPr>
            </a:lvl2pPr>
            <a:lvl3pPr marL="1143000" indent="-228600" defTabSz="2508250">
              <a:defRPr sz="1700">
                <a:solidFill>
                  <a:schemeClr val="tx1"/>
                </a:solidFill>
                <a:latin typeface="Arial" panose="020B0604020202020204" pitchFamily="34" charset="0"/>
              </a:defRPr>
            </a:lvl3pPr>
            <a:lvl4pPr marL="1600200" indent="-228600" defTabSz="2508250">
              <a:defRPr sz="1700">
                <a:solidFill>
                  <a:schemeClr val="tx1"/>
                </a:solidFill>
                <a:latin typeface="Arial" panose="020B0604020202020204" pitchFamily="34" charset="0"/>
              </a:defRPr>
            </a:lvl4pPr>
            <a:lvl5pPr marL="2057400" indent="-228600" defTabSz="2508250">
              <a:defRPr sz="1700">
                <a:solidFill>
                  <a:schemeClr val="tx1"/>
                </a:solidFill>
                <a:latin typeface="Arial" panose="020B0604020202020204" pitchFamily="34" charset="0"/>
              </a:defRPr>
            </a:lvl5pPr>
            <a:lvl6pPr marL="2514600" indent="-228600" defTabSz="2508250" eaLnBrk="0" fontAlgn="base" hangingPunct="0">
              <a:spcBef>
                <a:spcPct val="0"/>
              </a:spcBef>
              <a:spcAft>
                <a:spcPct val="0"/>
              </a:spcAft>
              <a:defRPr sz="1700">
                <a:solidFill>
                  <a:schemeClr val="tx1"/>
                </a:solidFill>
                <a:latin typeface="Arial" panose="020B0604020202020204" pitchFamily="34" charset="0"/>
              </a:defRPr>
            </a:lvl6pPr>
            <a:lvl7pPr marL="2971800" indent="-228600" defTabSz="2508250" eaLnBrk="0" fontAlgn="base" hangingPunct="0">
              <a:spcBef>
                <a:spcPct val="0"/>
              </a:spcBef>
              <a:spcAft>
                <a:spcPct val="0"/>
              </a:spcAft>
              <a:defRPr sz="1700">
                <a:solidFill>
                  <a:schemeClr val="tx1"/>
                </a:solidFill>
                <a:latin typeface="Arial" panose="020B0604020202020204" pitchFamily="34" charset="0"/>
              </a:defRPr>
            </a:lvl7pPr>
            <a:lvl8pPr marL="3429000" indent="-228600" defTabSz="2508250" eaLnBrk="0" fontAlgn="base" hangingPunct="0">
              <a:spcBef>
                <a:spcPct val="0"/>
              </a:spcBef>
              <a:spcAft>
                <a:spcPct val="0"/>
              </a:spcAft>
              <a:defRPr sz="1700">
                <a:solidFill>
                  <a:schemeClr val="tx1"/>
                </a:solidFill>
                <a:latin typeface="Arial" panose="020B0604020202020204" pitchFamily="34" charset="0"/>
              </a:defRPr>
            </a:lvl8pPr>
            <a:lvl9pPr marL="3886200" indent="-228600" defTabSz="2508250" eaLnBrk="0" fontAlgn="base" hangingPunct="0">
              <a:spcBef>
                <a:spcPct val="0"/>
              </a:spcBef>
              <a:spcAft>
                <a:spcPct val="0"/>
              </a:spcAft>
              <a:defRPr sz="1700">
                <a:solidFill>
                  <a:schemeClr val="tx1"/>
                </a:solidFill>
                <a:latin typeface="Arial" panose="020B0604020202020204" pitchFamily="34" charset="0"/>
              </a:defRPr>
            </a:lvl9pPr>
          </a:lstStyle>
          <a:p>
            <a:pPr marL="342900" indent="-342900" eaLnBrk="1" hangingPunct="1">
              <a:spcAft>
                <a:spcPct val="30000"/>
              </a:spcAft>
              <a:buFont typeface="Arial" panose="020B0604020202020204" pitchFamily="34" charset="0"/>
              <a:buChar char="•"/>
            </a:pPr>
            <a:r>
              <a:rPr lang="en-US" sz="2400" dirty="0"/>
              <a:t>Matching on all Names in eHARS increases the total number of matches between jurisdictions and also increases the number of matches at high confidence levels.</a:t>
            </a:r>
            <a:br>
              <a:rPr lang="en-US" sz="2400" dirty="0"/>
            </a:br>
            <a:endParaRPr lang="en-US" sz="2400" dirty="0"/>
          </a:p>
          <a:p>
            <a:pPr marL="342900" indent="-342900" eaLnBrk="1" hangingPunct="1">
              <a:spcAft>
                <a:spcPct val="30000"/>
              </a:spcAft>
              <a:buFont typeface="Arial" panose="020B0604020202020204" pitchFamily="34" charset="0"/>
              <a:buChar char="•"/>
            </a:pPr>
            <a:r>
              <a:rPr lang="en-US" sz="2400" dirty="0"/>
              <a:t>Increased matches between jurisdictions improve the accuracy and completeness of the national HIV surveillance dataset, which is used for funding allocations and national HIV indicators, including Ending the HIV Epidemic measures.</a:t>
            </a:r>
            <a:br>
              <a:rPr lang="en-US" sz="2400" dirty="0"/>
            </a:br>
            <a:endParaRPr lang="en-US" sz="2400" dirty="0"/>
          </a:p>
          <a:p>
            <a:pPr marL="342900" indent="-342900" algn="just" eaLnBrk="1" hangingPunct="1">
              <a:spcAft>
                <a:spcPct val="30000"/>
              </a:spcAft>
              <a:buFont typeface="Arial" panose="020B0604020202020204" pitchFamily="34" charset="0"/>
              <a:buChar char="•"/>
            </a:pPr>
            <a:r>
              <a:rPr lang="en-US" sz="2400" dirty="0"/>
              <a:t>Increased matches in eHARS assists public health jurisdictions by providing updates on a person’s address, vital status, and access to HIV care. </a:t>
            </a:r>
          </a:p>
        </p:txBody>
      </p:sp>
      <p:graphicFrame>
        <p:nvGraphicFramePr>
          <p:cNvPr id="61" name="Content Placeholder 3">
            <a:extLst>
              <a:ext uri="{FF2B5EF4-FFF2-40B4-BE49-F238E27FC236}">
                <a16:creationId xmlns:a16="http://schemas.microsoft.com/office/drawing/2014/main" id="{2A71EC30-6F98-4448-852A-0999F7661BBC}"/>
              </a:ext>
            </a:extLst>
          </p:cNvPr>
          <p:cNvGraphicFramePr>
            <a:graphicFrameLocks/>
          </p:cNvGraphicFramePr>
          <p:nvPr>
            <p:extLst>
              <p:ext uri="{D42A27DB-BD31-4B8C-83A1-F6EECF244321}">
                <p14:modId xmlns:p14="http://schemas.microsoft.com/office/powerpoint/2010/main" val="4243926368"/>
              </p:ext>
            </p:extLst>
          </p:nvPr>
        </p:nvGraphicFramePr>
        <p:xfrm>
          <a:off x="7285038" y="4649745"/>
          <a:ext cx="12947614" cy="5120640"/>
        </p:xfrm>
        <a:graphic>
          <a:graphicData uri="http://schemas.openxmlformats.org/drawingml/2006/table">
            <a:tbl>
              <a:tblPr firstRow="1" firstCol="1" bandRow="1">
                <a:tableStyleId>{5C22544A-7EE6-4342-B048-85BDC9FD1C3A}</a:tableStyleId>
              </a:tblPr>
              <a:tblGrid>
                <a:gridCol w="5792174">
                  <a:extLst>
                    <a:ext uri="{9D8B030D-6E8A-4147-A177-3AD203B41FA5}">
                      <a16:colId xmlns:a16="http://schemas.microsoft.com/office/drawing/2014/main" val="2080408166"/>
                    </a:ext>
                  </a:extLst>
                </a:gridCol>
                <a:gridCol w="4676048">
                  <a:extLst>
                    <a:ext uri="{9D8B030D-6E8A-4147-A177-3AD203B41FA5}">
                      <a16:colId xmlns:a16="http://schemas.microsoft.com/office/drawing/2014/main" val="1703242504"/>
                    </a:ext>
                  </a:extLst>
                </a:gridCol>
                <a:gridCol w="2479392">
                  <a:extLst>
                    <a:ext uri="{9D8B030D-6E8A-4147-A177-3AD203B41FA5}">
                      <a16:colId xmlns:a16="http://schemas.microsoft.com/office/drawing/2014/main" val="2688142195"/>
                    </a:ext>
                  </a:extLst>
                </a:gridCol>
              </a:tblGrid>
              <a:tr h="316774">
                <a:tc>
                  <a:txBody>
                    <a:bodyPr/>
                    <a:lstStyle/>
                    <a:p>
                      <a:pPr marL="0" marR="0">
                        <a:spcBef>
                          <a:spcPts val="0"/>
                        </a:spcBef>
                        <a:spcAft>
                          <a:spcPts val="0"/>
                        </a:spcAft>
                      </a:pPr>
                      <a:r>
                        <a:rPr lang="en-US" sz="2400" dirty="0">
                          <a:solidFill>
                            <a:schemeClr val="tx1"/>
                          </a:solidFill>
                          <a:effectLst/>
                        </a:rPr>
                        <a:t>Name</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a:spcBef>
                          <a:spcPts val="0"/>
                        </a:spcBef>
                        <a:spcAft>
                          <a:spcPts val="0"/>
                        </a:spcAft>
                      </a:pPr>
                      <a:r>
                        <a:rPr lang="en-US" sz="2400" dirty="0">
                          <a:solidFill>
                            <a:schemeClr val="tx1"/>
                          </a:solidFill>
                          <a:effectLst/>
                        </a:rPr>
                        <a:t>Other Match Variables</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a:spcBef>
                          <a:spcPts val="0"/>
                        </a:spcBef>
                        <a:spcAft>
                          <a:spcPts val="0"/>
                        </a:spcAft>
                      </a:pPr>
                      <a:r>
                        <a:rPr lang="en-US" sz="2400" dirty="0">
                          <a:solidFill>
                            <a:schemeClr val="tx1"/>
                          </a:solidFill>
                          <a:effectLst/>
                        </a:rPr>
                        <a:t>Match Level</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555624759"/>
                  </a:ext>
                </a:extLst>
              </a:tr>
              <a:tr h="236258">
                <a:tc>
                  <a:txBody>
                    <a:bodyPr/>
                    <a:lstStyle/>
                    <a:p>
                      <a:pPr marL="0" marR="0">
                        <a:spcBef>
                          <a:spcPts val="0"/>
                        </a:spcBef>
                        <a:spcAft>
                          <a:spcPts val="0"/>
                        </a:spcAft>
                      </a:pPr>
                      <a:r>
                        <a:rPr lang="en-US" sz="2400" dirty="0" err="1">
                          <a:solidFill>
                            <a:schemeClr val="tx1"/>
                          </a:solidFill>
                          <a:effectLst/>
                        </a:rPr>
                        <a:t>pv_last_name</a:t>
                      </a:r>
                      <a:r>
                        <a:rPr lang="en-US" sz="2400" dirty="0">
                          <a:solidFill>
                            <a:schemeClr val="tx1"/>
                          </a:solidFill>
                          <a:effectLst/>
                        </a:rPr>
                        <a:t> and </a:t>
                      </a:r>
                      <a:r>
                        <a:rPr lang="en-US" sz="2400" dirty="0" err="1">
                          <a:solidFill>
                            <a:schemeClr val="tx1"/>
                          </a:solidFill>
                          <a:effectLst/>
                        </a:rPr>
                        <a:t>pv_first_name</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a:solidFill>
                            <a:schemeClr val="tx1"/>
                          </a:solidFill>
                          <a:effectLst/>
                        </a:rPr>
                        <a:t>and dob and ssn and sex</a:t>
                      </a:r>
                      <a:endParaRPr lang="en-US" sz="24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rPr>
                        <a:t>EXACT-1</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31018"/>
                  </a:ext>
                </a:extLst>
              </a:tr>
              <a:tr h="445926">
                <a:tc>
                  <a:txBody>
                    <a:bodyPr/>
                    <a:lstStyle/>
                    <a:p>
                      <a:pPr marL="0" marR="0">
                        <a:spcBef>
                          <a:spcPts val="0"/>
                        </a:spcBef>
                        <a:spcAft>
                          <a:spcPts val="0"/>
                        </a:spcAft>
                      </a:pPr>
                      <a:r>
                        <a:rPr lang="en-US" sz="2400" dirty="0" err="1">
                          <a:solidFill>
                            <a:schemeClr val="tx1"/>
                          </a:solidFill>
                          <a:effectLst/>
                        </a:rPr>
                        <a:t>pv_last_name</a:t>
                      </a:r>
                      <a:r>
                        <a:rPr lang="en-US" sz="2400" dirty="0">
                          <a:solidFill>
                            <a:schemeClr val="tx1"/>
                          </a:solidFill>
                          <a:effectLst/>
                        </a:rPr>
                        <a:t> &amp; </a:t>
                      </a:r>
                      <a:r>
                        <a:rPr lang="en-US" sz="2400" dirty="0" err="1">
                          <a:solidFill>
                            <a:schemeClr val="tx1"/>
                          </a:solidFill>
                          <a:effectLst/>
                        </a:rPr>
                        <a:t>pv_first_name</a:t>
                      </a:r>
                      <a:r>
                        <a:rPr lang="en-US" sz="2400" dirty="0">
                          <a:solidFill>
                            <a:schemeClr val="tx1"/>
                          </a:solidFill>
                          <a:effectLst/>
                        </a:rPr>
                        <a:t> = </a:t>
                      </a:r>
                      <a:r>
                        <a:rPr lang="en-US" sz="2400" dirty="0" err="1">
                          <a:solidFill>
                            <a:schemeClr val="tx1"/>
                          </a:solidFill>
                          <a:effectLst/>
                        </a:rPr>
                        <a:t>other_name</a:t>
                      </a:r>
                      <a:r>
                        <a:rPr lang="en-US" sz="2400" dirty="0">
                          <a:solidFill>
                            <a:schemeClr val="tx1"/>
                          </a:solidFill>
                          <a:effectLst/>
                        </a:rPr>
                        <a:t> (OR)</a:t>
                      </a:r>
                    </a:p>
                    <a:p>
                      <a:pPr marL="0" marR="0">
                        <a:spcBef>
                          <a:spcPts val="0"/>
                        </a:spcBef>
                        <a:spcAft>
                          <a:spcPts val="0"/>
                        </a:spcAft>
                      </a:pPr>
                      <a:r>
                        <a:rPr lang="en-US" sz="2400" dirty="0" err="1">
                          <a:solidFill>
                            <a:schemeClr val="tx1"/>
                          </a:solidFill>
                          <a:effectLst/>
                        </a:rPr>
                        <a:t>other_name</a:t>
                      </a:r>
                      <a:r>
                        <a:rPr lang="en-US" sz="2400" dirty="0">
                          <a:solidFill>
                            <a:schemeClr val="tx1"/>
                          </a:solidFill>
                          <a:effectLst/>
                        </a:rPr>
                        <a:t> = </a:t>
                      </a:r>
                      <a:r>
                        <a:rPr lang="en-US" sz="2400" dirty="0" err="1">
                          <a:solidFill>
                            <a:schemeClr val="tx1"/>
                          </a:solidFill>
                          <a:effectLst/>
                        </a:rPr>
                        <a:t>other_name</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rPr>
                        <a:t>and dob and </a:t>
                      </a:r>
                      <a:r>
                        <a:rPr lang="en-US" sz="2400" dirty="0" err="1">
                          <a:solidFill>
                            <a:schemeClr val="tx1"/>
                          </a:solidFill>
                          <a:effectLst/>
                        </a:rPr>
                        <a:t>ssn</a:t>
                      </a:r>
                      <a:r>
                        <a:rPr lang="en-US" sz="2400" dirty="0">
                          <a:solidFill>
                            <a:schemeClr val="tx1"/>
                          </a:solidFill>
                          <a:effectLst/>
                        </a:rPr>
                        <a:t> and sex</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a:solidFill>
                            <a:schemeClr val="tx1"/>
                          </a:solidFill>
                          <a:effectLst/>
                          <a:highlight>
                            <a:srgbClr val="FFFF00"/>
                          </a:highlight>
                        </a:rPr>
                        <a:t>EXACT-2</a:t>
                      </a:r>
                      <a:endParaRPr lang="en-US" sz="24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8205174"/>
                  </a:ext>
                </a:extLst>
              </a:tr>
              <a:tr h="221823">
                <a:tc>
                  <a:txBody>
                    <a:bodyPr/>
                    <a:lstStyle/>
                    <a:p>
                      <a:pPr marL="0" marR="0">
                        <a:spcBef>
                          <a:spcPts val="0"/>
                        </a:spcBef>
                        <a:spcAft>
                          <a:spcPts val="0"/>
                        </a:spcAft>
                      </a:pPr>
                      <a:r>
                        <a:rPr lang="en-US" sz="2400" dirty="0" err="1">
                          <a:solidFill>
                            <a:schemeClr val="tx1"/>
                          </a:solidFill>
                          <a:effectLst/>
                        </a:rPr>
                        <a:t>pv_last_name</a:t>
                      </a:r>
                      <a:r>
                        <a:rPr lang="en-US" sz="2400" dirty="0">
                          <a:solidFill>
                            <a:schemeClr val="tx1"/>
                          </a:solidFill>
                          <a:effectLst/>
                        </a:rPr>
                        <a:t> and </a:t>
                      </a:r>
                      <a:r>
                        <a:rPr lang="en-US" sz="2400" dirty="0" err="1">
                          <a:solidFill>
                            <a:schemeClr val="tx1"/>
                          </a:solidFill>
                          <a:effectLst/>
                        </a:rPr>
                        <a:t>pv_first_name</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rPr>
                        <a:t>and dob and </a:t>
                      </a:r>
                      <a:r>
                        <a:rPr lang="en-US" sz="2400" dirty="0" err="1">
                          <a:solidFill>
                            <a:schemeClr val="tx1"/>
                          </a:solidFill>
                          <a:effectLst/>
                        </a:rPr>
                        <a:t>partial_ssn</a:t>
                      </a:r>
                      <a:r>
                        <a:rPr lang="en-US" sz="2400" dirty="0">
                          <a:solidFill>
                            <a:schemeClr val="tx1"/>
                          </a:solidFill>
                          <a:effectLst/>
                        </a:rPr>
                        <a:t> and sex</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a:solidFill>
                            <a:schemeClr val="tx1"/>
                          </a:solidFill>
                          <a:effectLst/>
                        </a:rPr>
                        <a:t>EXTREMELY HIGH-1</a:t>
                      </a:r>
                      <a:endParaRPr lang="en-US" sz="24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8015279"/>
                  </a:ext>
                </a:extLst>
              </a:tr>
              <a:tr h="458841">
                <a:tc>
                  <a:txBody>
                    <a:bodyPr/>
                    <a:lstStyle/>
                    <a:p>
                      <a:pPr marL="0" marR="0">
                        <a:spcBef>
                          <a:spcPts val="0"/>
                        </a:spcBef>
                        <a:spcAft>
                          <a:spcPts val="0"/>
                        </a:spcAft>
                      </a:pPr>
                      <a:r>
                        <a:rPr lang="en-US" sz="2400" dirty="0" err="1">
                          <a:solidFill>
                            <a:schemeClr val="tx1"/>
                          </a:solidFill>
                          <a:effectLst/>
                        </a:rPr>
                        <a:t>pv_last_name</a:t>
                      </a:r>
                      <a:r>
                        <a:rPr lang="en-US" sz="2400" dirty="0">
                          <a:solidFill>
                            <a:schemeClr val="tx1"/>
                          </a:solidFill>
                          <a:effectLst/>
                        </a:rPr>
                        <a:t> &amp; </a:t>
                      </a:r>
                      <a:r>
                        <a:rPr lang="en-US" sz="2400" dirty="0" err="1">
                          <a:solidFill>
                            <a:schemeClr val="tx1"/>
                          </a:solidFill>
                          <a:effectLst/>
                        </a:rPr>
                        <a:t>pv_first_name</a:t>
                      </a:r>
                      <a:r>
                        <a:rPr lang="en-US" sz="2400" dirty="0">
                          <a:solidFill>
                            <a:schemeClr val="tx1"/>
                          </a:solidFill>
                          <a:effectLst/>
                        </a:rPr>
                        <a:t> = </a:t>
                      </a:r>
                      <a:r>
                        <a:rPr lang="en-US" sz="2400" dirty="0" err="1">
                          <a:solidFill>
                            <a:schemeClr val="tx1"/>
                          </a:solidFill>
                          <a:effectLst/>
                        </a:rPr>
                        <a:t>other_name</a:t>
                      </a:r>
                      <a:r>
                        <a:rPr lang="en-US" sz="2400" dirty="0">
                          <a:solidFill>
                            <a:schemeClr val="tx1"/>
                          </a:solidFill>
                          <a:effectLst/>
                        </a:rPr>
                        <a:t> (OR)</a:t>
                      </a:r>
                    </a:p>
                    <a:p>
                      <a:pPr marL="0" marR="0">
                        <a:spcBef>
                          <a:spcPts val="0"/>
                        </a:spcBef>
                        <a:spcAft>
                          <a:spcPts val="0"/>
                        </a:spcAft>
                      </a:pPr>
                      <a:r>
                        <a:rPr lang="en-US" sz="2400" dirty="0" err="1">
                          <a:solidFill>
                            <a:schemeClr val="tx1"/>
                          </a:solidFill>
                          <a:effectLst/>
                        </a:rPr>
                        <a:t>other_name</a:t>
                      </a:r>
                      <a:r>
                        <a:rPr lang="en-US" sz="2400" dirty="0">
                          <a:solidFill>
                            <a:schemeClr val="tx1"/>
                          </a:solidFill>
                          <a:effectLst/>
                        </a:rPr>
                        <a:t> = </a:t>
                      </a:r>
                      <a:r>
                        <a:rPr lang="en-US" sz="2400" dirty="0" err="1">
                          <a:solidFill>
                            <a:schemeClr val="tx1"/>
                          </a:solidFill>
                          <a:effectLst/>
                        </a:rPr>
                        <a:t>other_name</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rPr>
                        <a:t>and dob and </a:t>
                      </a:r>
                      <a:r>
                        <a:rPr lang="en-US" sz="2400" dirty="0" err="1">
                          <a:solidFill>
                            <a:schemeClr val="tx1"/>
                          </a:solidFill>
                          <a:effectLst/>
                        </a:rPr>
                        <a:t>partial_ssn</a:t>
                      </a:r>
                      <a:r>
                        <a:rPr lang="en-US" sz="2400" dirty="0">
                          <a:solidFill>
                            <a:schemeClr val="tx1"/>
                          </a:solidFill>
                          <a:effectLst/>
                        </a:rPr>
                        <a:t> and sex</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a:solidFill>
                            <a:schemeClr val="tx1"/>
                          </a:solidFill>
                          <a:effectLst/>
                          <a:highlight>
                            <a:srgbClr val="FFFF00"/>
                          </a:highlight>
                        </a:rPr>
                        <a:t>EXTREMELY HIGH-2</a:t>
                      </a:r>
                      <a:endParaRPr lang="en-US" sz="24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60771"/>
                  </a:ext>
                </a:extLst>
              </a:tr>
              <a:tr h="221823">
                <a:tc>
                  <a:txBody>
                    <a:bodyPr/>
                    <a:lstStyle/>
                    <a:p>
                      <a:pPr marL="0" marR="0">
                        <a:spcBef>
                          <a:spcPts val="0"/>
                        </a:spcBef>
                        <a:spcAft>
                          <a:spcPts val="0"/>
                        </a:spcAft>
                      </a:pPr>
                      <a:r>
                        <a:rPr lang="en-US" sz="2400">
                          <a:solidFill>
                            <a:schemeClr val="tx1"/>
                          </a:solidFill>
                          <a:effectLst/>
                        </a:rPr>
                        <a:t>pv_last_name and pv_first_name</a:t>
                      </a:r>
                      <a:endParaRPr lang="en-US" sz="24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rPr>
                        <a:t>and dob and </a:t>
                      </a:r>
                      <a:r>
                        <a:rPr lang="en-US" sz="2400" dirty="0" err="1">
                          <a:solidFill>
                            <a:schemeClr val="tx1"/>
                          </a:solidFill>
                          <a:effectLst/>
                        </a:rPr>
                        <a:t>ssn</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rPr>
                        <a:t>VERY HIGH-1</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048084"/>
                  </a:ext>
                </a:extLst>
              </a:tr>
              <a:tr h="458841">
                <a:tc>
                  <a:txBody>
                    <a:bodyPr/>
                    <a:lstStyle/>
                    <a:p>
                      <a:pPr marL="0" marR="0">
                        <a:spcBef>
                          <a:spcPts val="0"/>
                        </a:spcBef>
                        <a:spcAft>
                          <a:spcPts val="0"/>
                        </a:spcAft>
                      </a:pPr>
                      <a:r>
                        <a:rPr lang="en-US" sz="2400" dirty="0" err="1">
                          <a:solidFill>
                            <a:schemeClr val="tx1"/>
                          </a:solidFill>
                          <a:effectLst/>
                        </a:rPr>
                        <a:t>pv_last_name</a:t>
                      </a:r>
                      <a:r>
                        <a:rPr lang="en-US" sz="2400" dirty="0">
                          <a:solidFill>
                            <a:schemeClr val="tx1"/>
                          </a:solidFill>
                          <a:effectLst/>
                        </a:rPr>
                        <a:t> &amp; </a:t>
                      </a:r>
                      <a:r>
                        <a:rPr lang="en-US" sz="2400" dirty="0" err="1">
                          <a:solidFill>
                            <a:schemeClr val="tx1"/>
                          </a:solidFill>
                          <a:effectLst/>
                        </a:rPr>
                        <a:t>pv_first_name</a:t>
                      </a:r>
                      <a:r>
                        <a:rPr lang="en-US" sz="2400" dirty="0">
                          <a:solidFill>
                            <a:schemeClr val="tx1"/>
                          </a:solidFill>
                          <a:effectLst/>
                        </a:rPr>
                        <a:t> = </a:t>
                      </a:r>
                      <a:r>
                        <a:rPr lang="en-US" sz="2400" dirty="0" err="1">
                          <a:solidFill>
                            <a:schemeClr val="tx1"/>
                          </a:solidFill>
                          <a:effectLst/>
                        </a:rPr>
                        <a:t>other_name</a:t>
                      </a:r>
                      <a:r>
                        <a:rPr lang="en-US" sz="2400" dirty="0">
                          <a:solidFill>
                            <a:schemeClr val="tx1"/>
                          </a:solidFill>
                          <a:effectLst/>
                        </a:rPr>
                        <a:t> (OR)</a:t>
                      </a:r>
                    </a:p>
                    <a:p>
                      <a:pPr marL="0" marR="0">
                        <a:spcBef>
                          <a:spcPts val="0"/>
                        </a:spcBef>
                        <a:spcAft>
                          <a:spcPts val="0"/>
                        </a:spcAft>
                      </a:pPr>
                      <a:r>
                        <a:rPr lang="en-US" sz="2400" dirty="0" err="1">
                          <a:solidFill>
                            <a:schemeClr val="tx1"/>
                          </a:solidFill>
                          <a:effectLst/>
                        </a:rPr>
                        <a:t>other_name</a:t>
                      </a:r>
                      <a:r>
                        <a:rPr lang="en-US" sz="2400" dirty="0">
                          <a:solidFill>
                            <a:schemeClr val="tx1"/>
                          </a:solidFill>
                          <a:effectLst/>
                        </a:rPr>
                        <a:t> = </a:t>
                      </a:r>
                      <a:r>
                        <a:rPr lang="en-US" sz="2400" dirty="0" err="1">
                          <a:solidFill>
                            <a:schemeClr val="tx1"/>
                          </a:solidFill>
                          <a:effectLst/>
                        </a:rPr>
                        <a:t>other_name</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rPr>
                        <a:t>and dob and </a:t>
                      </a:r>
                      <a:r>
                        <a:rPr lang="en-US" sz="2400" dirty="0" err="1">
                          <a:solidFill>
                            <a:schemeClr val="tx1"/>
                          </a:solidFill>
                          <a:effectLst/>
                        </a:rPr>
                        <a:t>ssn</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highlight>
                            <a:srgbClr val="FFFF00"/>
                          </a:highlight>
                        </a:rPr>
                        <a:t>VERY HIGH-2</a:t>
                      </a:r>
                      <a:endParaRPr lang="en-US" sz="2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5920" marR="65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753076"/>
                  </a:ext>
                </a:extLst>
              </a:tr>
            </a:tbl>
          </a:graphicData>
        </a:graphic>
      </p:graphicFrame>
      <p:graphicFrame>
        <p:nvGraphicFramePr>
          <p:cNvPr id="62" name="Content Placeholder 9">
            <a:extLst>
              <a:ext uri="{FF2B5EF4-FFF2-40B4-BE49-F238E27FC236}">
                <a16:creationId xmlns:a16="http://schemas.microsoft.com/office/drawing/2014/main" id="{6E90EFC5-FD71-D748-85C8-00D22D968840}"/>
              </a:ext>
            </a:extLst>
          </p:cNvPr>
          <p:cNvGraphicFramePr>
            <a:graphicFrameLocks/>
          </p:cNvGraphicFramePr>
          <p:nvPr>
            <p:extLst>
              <p:ext uri="{D42A27DB-BD31-4B8C-83A1-F6EECF244321}">
                <p14:modId xmlns:p14="http://schemas.microsoft.com/office/powerpoint/2010/main" val="2785069873"/>
              </p:ext>
            </p:extLst>
          </p:nvPr>
        </p:nvGraphicFramePr>
        <p:xfrm>
          <a:off x="7432284" y="11603832"/>
          <a:ext cx="12947614" cy="45878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a:extLst>
              <a:ext uri="{FF2B5EF4-FFF2-40B4-BE49-F238E27FC236}">
                <a16:creationId xmlns:a16="http://schemas.microsoft.com/office/drawing/2014/main" id="{5AE22528-35D7-7940-A497-88028B29CD5E}"/>
              </a:ext>
            </a:extLst>
          </p:cNvPr>
          <p:cNvSpPr txBox="1"/>
          <p:nvPr/>
        </p:nvSpPr>
        <p:spPr>
          <a:xfrm>
            <a:off x="8939213" y="3992898"/>
            <a:ext cx="10851881" cy="461665"/>
          </a:xfrm>
          <a:prstGeom prst="rect">
            <a:avLst/>
          </a:prstGeom>
          <a:noFill/>
        </p:spPr>
        <p:txBody>
          <a:bodyPr wrap="none" rtlCol="0">
            <a:spAutoFit/>
          </a:bodyPr>
          <a:lstStyle/>
          <a:p>
            <a:r>
              <a:rPr lang="en-US" sz="2400" b="1" dirty="0"/>
              <a:t>Table 1. Example of Changes to Matching Algorithm to Include All Names</a:t>
            </a:r>
          </a:p>
        </p:txBody>
      </p:sp>
      <p:sp>
        <p:nvSpPr>
          <p:cNvPr id="64" name="TextBox 63">
            <a:extLst>
              <a:ext uri="{FF2B5EF4-FFF2-40B4-BE49-F238E27FC236}">
                <a16:creationId xmlns:a16="http://schemas.microsoft.com/office/drawing/2014/main" id="{1E6C32FC-AE21-F348-8382-06981EBF273E}"/>
              </a:ext>
            </a:extLst>
          </p:cNvPr>
          <p:cNvSpPr txBox="1"/>
          <p:nvPr/>
        </p:nvSpPr>
        <p:spPr>
          <a:xfrm>
            <a:off x="8384416" y="10526035"/>
            <a:ext cx="11635942" cy="461665"/>
          </a:xfrm>
          <a:prstGeom prst="rect">
            <a:avLst/>
          </a:prstGeom>
          <a:noFill/>
        </p:spPr>
        <p:txBody>
          <a:bodyPr wrap="none" rtlCol="0">
            <a:spAutoFit/>
          </a:bodyPr>
          <a:lstStyle/>
          <a:p>
            <a:r>
              <a:rPr lang="en-US" sz="2400" b="1" dirty="0"/>
              <a:t>Results of All Names Matching Algorithm Compared to Single Name Algorithm</a:t>
            </a:r>
          </a:p>
        </p:txBody>
      </p:sp>
      <p:sp>
        <p:nvSpPr>
          <p:cNvPr id="66" name="Text Box 52">
            <a:extLst>
              <a:ext uri="{FF2B5EF4-FFF2-40B4-BE49-F238E27FC236}">
                <a16:creationId xmlns:a16="http://schemas.microsoft.com/office/drawing/2014/main" id="{B8C47184-BEAE-C54C-B7FA-53B5EB57935A}"/>
              </a:ext>
            </a:extLst>
          </p:cNvPr>
          <p:cNvSpPr txBox="1">
            <a:spLocks noChangeArrowheads="1"/>
          </p:cNvSpPr>
          <p:nvPr/>
        </p:nvSpPr>
        <p:spPr bwMode="auto">
          <a:xfrm>
            <a:off x="404812" y="10740788"/>
            <a:ext cx="6459537"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700" kern="1200">
                <a:solidFill>
                  <a:schemeClr val="tx1"/>
                </a:solidFill>
                <a:latin typeface="Arial" panose="020B0604020202020204" pitchFamily="34" charset="0"/>
                <a:ea typeface="+mn-ea"/>
                <a:cs typeface="+mn-cs"/>
              </a:defRPr>
            </a:lvl5pPr>
            <a:lvl6pPr marL="2286000" algn="l" defTabSz="914400" rtl="0" eaLnBrk="1" latinLnBrk="0" hangingPunct="1">
              <a:defRPr sz="1700" kern="1200">
                <a:solidFill>
                  <a:schemeClr val="tx1"/>
                </a:solidFill>
                <a:latin typeface="Arial" panose="020B0604020202020204" pitchFamily="34" charset="0"/>
                <a:ea typeface="+mn-ea"/>
                <a:cs typeface="+mn-cs"/>
              </a:defRPr>
            </a:lvl6pPr>
            <a:lvl7pPr marL="2743200" algn="l" defTabSz="914400" rtl="0" eaLnBrk="1" latinLnBrk="0" hangingPunct="1">
              <a:defRPr sz="1700" kern="1200">
                <a:solidFill>
                  <a:schemeClr val="tx1"/>
                </a:solidFill>
                <a:latin typeface="Arial" panose="020B0604020202020204" pitchFamily="34" charset="0"/>
                <a:ea typeface="+mn-ea"/>
                <a:cs typeface="+mn-cs"/>
              </a:defRPr>
            </a:lvl7pPr>
            <a:lvl8pPr marL="3200400" algn="l" defTabSz="914400" rtl="0" eaLnBrk="1" latinLnBrk="0" hangingPunct="1">
              <a:defRPr sz="1700" kern="1200">
                <a:solidFill>
                  <a:schemeClr val="tx1"/>
                </a:solidFill>
                <a:latin typeface="Arial" panose="020B0604020202020204" pitchFamily="34" charset="0"/>
                <a:ea typeface="+mn-ea"/>
                <a:cs typeface="+mn-cs"/>
              </a:defRPr>
            </a:lvl8pPr>
            <a:lvl9pPr marL="3657600" algn="l" defTabSz="914400" rtl="0" eaLnBrk="1" latinLnBrk="0" hangingPunct="1">
              <a:defRPr sz="1700" kern="1200">
                <a:solidFill>
                  <a:schemeClr val="tx1"/>
                </a:solidFill>
                <a:latin typeface="Arial" panose="020B0604020202020204" pitchFamily="34" charset="0"/>
                <a:ea typeface="+mn-ea"/>
                <a:cs typeface="+mn-cs"/>
              </a:defRPr>
            </a:lvl9pPr>
          </a:lstStyle>
          <a:p>
            <a:r>
              <a:rPr lang="en-US" sz="2400" dirty="0"/>
              <a:t>A person’s "other name" was defined as the combination of a non-blank first and last name which differ from the PV name but appear together on one or more eHARS documents. The range of other names in the jurisdictions’ eHARS databases ranged from 1 to 56 per case record. </a:t>
            </a:r>
          </a:p>
          <a:p>
            <a:endParaRPr lang="en-US" sz="2400" dirty="0"/>
          </a:p>
          <a:p>
            <a:r>
              <a:rPr lang="en-US" sz="2400" dirty="0"/>
              <a:t>Jurisdictions agreed to extract all eHARS other names and to exchange the eHARS name use code, document type code, and date entered.</a:t>
            </a:r>
          </a:p>
          <a:p>
            <a:endParaRPr lang="en-US" sz="2400" dirty="0"/>
          </a:p>
          <a:p>
            <a:r>
              <a:rPr lang="en-US" sz="2400" dirty="0"/>
              <a:t>The Black Box matching algorithm was updated as shown in the example in Table 1.</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635</Words>
  <Application>Microsoft Macintosh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Narrow</vt:lpstr>
      <vt:lpstr>Default Design</vt:lpstr>
      <vt:lpstr>PowerPoint Presentation</vt:lpstr>
    </vt:vector>
  </TitlesOfParts>
  <Company>Georgetown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klemmd</dc:creator>
  <cp:lastModifiedBy>Anne Rhodes</cp:lastModifiedBy>
  <cp:revision>122</cp:revision>
  <dcterms:created xsi:type="dcterms:W3CDTF">2005-02-02T16:58:07Z</dcterms:created>
  <dcterms:modified xsi:type="dcterms:W3CDTF">2021-04-28T19:18:07Z</dcterms:modified>
</cp:coreProperties>
</file>